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2"/>
    <p:sldId id="258" r:id="rId3"/>
    <p:sldId id="259" r:id="rId4"/>
    <p:sldId id="260" r:id="rId5"/>
    <p:sldId id="261" r:id="rId6"/>
    <p:sldId id="262" r:id="rId7"/>
    <p:sldId id="263" r:id="rId8"/>
    <p:sldId id="316" r:id="rId9"/>
    <p:sldId id="264" r:id="rId10"/>
    <p:sldId id="265" r:id="rId11"/>
    <p:sldId id="266" r:id="rId12"/>
    <p:sldId id="317" r:id="rId13"/>
    <p:sldId id="318" r:id="rId14"/>
    <p:sldId id="294" r:id="rId15"/>
    <p:sldId id="267" r:id="rId16"/>
    <p:sldId id="270" r:id="rId17"/>
    <p:sldId id="271" r:id="rId18"/>
    <p:sldId id="273" r:id="rId19"/>
    <p:sldId id="274" r:id="rId20"/>
    <p:sldId id="276" r:id="rId21"/>
    <p:sldId id="319" r:id="rId22"/>
    <p:sldId id="320" r:id="rId23"/>
    <p:sldId id="284" r:id="rId24"/>
    <p:sldId id="277" r:id="rId25"/>
    <p:sldId id="28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78" d="100"/>
          <a:sy n="78" d="100"/>
        </p:scale>
        <p:origin x="86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NDU MANTHI" userId="aed10dbc0a55283b" providerId="LiveId" clId="{730F5C94-C288-49CD-BDDE-FEA478A3DD35}"/>
    <pc:docChg chg="addSld delSld modSld sldOrd">
      <pc:chgData name="BINDU MANTHI" userId="aed10dbc0a55283b" providerId="LiveId" clId="{730F5C94-C288-49CD-BDDE-FEA478A3DD35}" dt="2025-04-24T14:21:47.293" v="244" actId="20577"/>
      <pc:docMkLst>
        <pc:docMk/>
      </pc:docMkLst>
      <pc:sldChg chg="modSp mod">
        <pc:chgData name="BINDU MANTHI" userId="aed10dbc0a55283b" providerId="LiveId" clId="{730F5C94-C288-49CD-BDDE-FEA478A3DD35}" dt="2025-04-24T14:21:47.293" v="244" actId="20577"/>
        <pc:sldMkLst>
          <pc:docMk/>
          <pc:sldMk cId="0" sldId="261"/>
        </pc:sldMkLst>
        <pc:spChg chg="mod">
          <ac:chgData name="BINDU MANTHI" userId="aed10dbc0a55283b" providerId="LiveId" clId="{730F5C94-C288-49CD-BDDE-FEA478A3DD35}" dt="2025-04-24T14:21:47.293" v="244" actId="20577"/>
          <ac:spMkLst>
            <pc:docMk/>
            <pc:sldMk cId="0" sldId="261"/>
            <ac:spMk id="3" creationId="{00000000-0000-0000-0000-000000000000}"/>
          </ac:spMkLst>
        </pc:spChg>
      </pc:sldChg>
      <pc:sldChg chg="modSp mod">
        <pc:chgData name="BINDU MANTHI" userId="aed10dbc0a55283b" providerId="LiveId" clId="{730F5C94-C288-49CD-BDDE-FEA478A3DD35}" dt="2025-04-15T16:50:21.765" v="18" actId="20577"/>
        <pc:sldMkLst>
          <pc:docMk/>
          <pc:sldMk cId="0" sldId="265"/>
        </pc:sldMkLst>
        <pc:spChg chg="mod">
          <ac:chgData name="BINDU MANTHI" userId="aed10dbc0a55283b" providerId="LiveId" clId="{730F5C94-C288-49CD-BDDE-FEA478A3DD35}" dt="2025-04-15T16:50:21.765" v="18" actId="20577"/>
          <ac:spMkLst>
            <pc:docMk/>
            <pc:sldMk cId="0" sldId="265"/>
            <ac:spMk id="2" creationId="{00000000-0000-0000-0000-000000000000}"/>
          </ac:spMkLst>
        </pc:spChg>
      </pc:sldChg>
      <pc:sldChg chg="modSp mod ord">
        <pc:chgData name="BINDU MANTHI" userId="aed10dbc0a55283b" providerId="LiveId" clId="{730F5C94-C288-49CD-BDDE-FEA478A3DD35}" dt="2025-04-16T15:17:09.737" v="233"/>
        <pc:sldMkLst>
          <pc:docMk/>
          <pc:sldMk cId="0" sldId="270"/>
        </pc:sldMkLst>
        <pc:spChg chg="mod">
          <ac:chgData name="BINDU MANTHI" userId="aed10dbc0a55283b" providerId="LiveId" clId="{730F5C94-C288-49CD-BDDE-FEA478A3DD35}" dt="2025-04-15T17:02:52.430" v="231" actId="113"/>
          <ac:spMkLst>
            <pc:docMk/>
            <pc:sldMk cId="0" sldId="270"/>
            <ac:spMk id="6" creationId="{32C67438-828C-AB92-14FE-8CC867107C00}"/>
          </ac:spMkLst>
        </pc:spChg>
      </pc:sldChg>
      <pc:sldChg chg="new del">
        <pc:chgData name="BINDU MANTHI" userId="aed10dbc0a55283b" providerId="LiveId" clId="{730F5C94-C288-49CD-BDDE-FEA478A3DD35}" dt="2025-04-24T13:57:49.335" v="235" actId="2696"/>
        <pc:sldMkLst>
          <pc:docMk/>
          <pc:sldMk cId="376277989" sldId="32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338B6-87A2-4A18-B3A3-0F9A5740E016}" type="datetimeFigureOut">
              <a:rPr lang="en-IN" smtClean="0"/>
              <a:t>24-04-2025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77F6B0-48E0-4B47-8A78-E22726C365EE}"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C338B6-87A2-4A18-B3A3-0F9A5740E016}" type="datetimeFigureOut">
              <a:rPr lang="en-IN" smtClean="0"/>
              <a:t>24-04-2025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77F6B0-48E0-4B47-8A78-E22726C365EE}"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AC338B6-87A2-4A18-B3A3-0F9A5740E016}" type="datetimeFigureOut">
              <a:rPr lang="en-IN" smtClean="0"/>
              <a:t>24-04-2025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77F6B0-48E0-4B47-8A78-E22726C365EE}"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AC338B6-87A2-4A18-B3A3-0F9A5740E016}" type="datetimeFigureOut">
              <a:rPr lang="en-IN" smtClean="0"/>
              <a:t>24-04-2025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77F6B0-48E0-4B47-8A78-E22726C365EE}"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338B6-87A2-4A18-B3A3-0F9A5740E016}" type="datetimeFigureOut">
              <a:rPr lang="en-IN" smtClean="0"/>
              <a:t>24-04-2025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77F6B0-48E0-4B47-8A78-E22726C365EE}" type="slidenum">
              <a:rPr lang="en-IN" smtClean="0"/>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AC338B6-87A2-4A18-B3A3-0F9A5740E016}" type="datetimeFigureOut">
              <a:rPr lang="en-IN" smtClean="0"/>
              <a:t>24-04-2025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77F6B0-48E0-4B47-8A78-E22726C365EE}" type="slidenum">
              <a:rPr lang="en-IN" smtClean="0"/>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AC338B6-87A2-4A18-B3A3-0F9A5740E016}" type="datetimeFigureOut">
              <a:rPr lang="en-IN" smtClean="0"/>
              <a:t>24-04-2025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77F6B0-48E0-4B47-8A78-E22726C365EE}"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338B6-87A2-4A18-B3A3-0F9A5740E016}" type="datetimeFigureOut">
              <a:rPr lang="en-IN" smtClean="0"/>
              <a:t>24-04-2025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77F6B0-48E0-4B47-8A78-E22726C365EE}" type="slidenum">
              <a:rPr lang="en-IN" smtClean="0"/>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338B6-87A2-4A18-B3A3-0F9A5740E016}" type="datetimeFigureOut">
              <a:rPr lang="en-IN" smtClean="0"/>
              <a:t>24-04-2025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77F6B0-48E0-4B47-8A78-E22726C365EE}"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AC338B6-87A2-4A18-B3A3-0F9A5740E016}" type="datetimeFigureOut">
              <a:rPr lang="en-IN" smtClean="0"/>
              <a:t>24-04-2025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77F6B0-48E0-4B47-8A78-E22726C365EE}"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338B6-87A2-4A18-B3A3-0F9A5740E016}" type="datetimeFigureOut">
              <a:rPr lang="en-IN" smtClean="0"/>
              <a:t>24-04-2025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77F6B0-48E0-4B47-8A78-E22726C365EE}"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338B6-87A2-4A18-B3A3-0F9A5740E016}" type="datetimeFigureOut">
              <a:rPr lang="en-IN" smtClean="0"/>
              <a:t>24-04-2025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77F6B0-48E0-4B47-8A78-E22726C365EE}"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338B6-87A2-4A18-B3A3-0F9A5740E016}" type="datetimeFigureOut">
              <a:rPr lang="en-IN" smtClean="0"/>
              <a:t>24-04-2025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677F6B0-48E0-4B47-8A78-E22726C365EE}"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AC338B6-87A2-4A18-B3A3-0F9A5740E016}" type="datetimeFigureOut">
              <a:rPr lang="en-IN" smtClean="0"/>
              <a:t>24-04-2025</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9677F6B0-48E0-4B47-8A78-E22726C365EE}"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AC338B6-87A2-4A18-B3A3-0F9A5740E016}" type="datetimeFigureOut">
              <a:rPr lang="en-IN" smtClean="0"/>
              <a:t>24-04-2025</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9677F6B0-48E0-4B47-8A78-E22726C365EE}"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AC338B6-87A2-4A18-B3A3-0F9A5740E016}" type="datetimeFigureOut">
              <a:rPr lang="en-IN" smtClean="0"/>
              <a:t>24-04-2025</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9677F6B0-48E0-4B47-8A78-E22726C365EE}"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C338B6-87A2-4A18-B3A3-0F9A5740E016}" type="datetimeFigureOut">
              <a:rPr lang="en-IN" smtClean="0"/>
              <a:t>24-04-2025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77F6B0-48E0-4B47-8A78-E22726C365EE}"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a:fillRect/>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AC338B6-87A2-4A18-B3A3-0F9A5740E016}" type="datetimeFigureOut">
              <a:rPr lang="en-IN" smtClean="0"/>
              <a:t>24-04-2025</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677F6B0-48E0-4B47-8A78-E22726C365EE}" type="slidenum">
              <a:rPr lang="en-IN" smtClean="0"/>
              <a:t>‹#›</a:t>
            </a:fld>
            <a:endParaRPr lang="en-IN"/>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78400" y="2915920"/>
            <a:ext cx="7000240" cy="523220"/>
          </a:xfrm>
          <a:prstGeom prst="rect">
            <a:avLst/>
          </a:prstGeom>
          <a:noFill/>
        </p:spPr>
        <p:txBody>
          <a:bodyPr wrap="square" rtlCol="0">
            <a:spAutoFit/>
          </a:bodyPr>
          <a:lstStyle/>
          <a:p>
            <a:pPr algn="ctr"/>
            <a:r>
              <a:rPr lang="en-US" sz="2800" b="1" dirty="0">
                <a:solidFill>
                  <a:schemeClr val="tx1"/>
                </a:solidFill>
                <a:latin typeface="Times New Roman" panose="02020603050405020304" pitchFamily="18" charset="0"/>
                <a:cs typeface="Times New Roman" panose="02020603050405020304" pitchFamily="18" charset="0"/>
              </a:rPr>
              <a:t>COURIER MANAGEMENT SYSTEM</a:t>
            </a:r>
            <a:endParaRPr lang="en-IN" sz="2800" b="1" dirty="0">
              <a:solidFill>
                <a:schemeClr val="tx1"/>
              </a:solidFill>
              <a:latin typeface="Times New Roman" panose="02020603050405020304" pitchFamily="18" charset="0"/>
              <a:cs typeface="Times New Roman" panose="02020603050405020304" pitchFamily="18" charset="0"/>
            </a:endParaRPr>
          </a:p>
        </p:txBody>
      </p:sp>
      <p:sp>
        <p:nvSpPr>
          <p:cNvPr id="2" name="Text Box 1"/>
          <p:cNvSpPr txBox="1"/>
          <p:nvPr/>
        </p:nvSpPr>
        <p:spPr>
          <a:xfrm>
            <a:off x="8478520" y="4956360"/>
            <a:ext cx="4064000" cy="923330"/>
          </a:xfrm>
          <a:prstGeom prst="rect">
            <a:avLst/>
          </a:prstGeom>
          <a:noFill/>
        </p:spPr>
        <p:txBody>
          <a:bodyPr wrap="square" rtlCol="0">
            <a:spAutoFit/>
          </a:bodyPr>
          <a:lstStyle/>
          <a:p>
            <a:r>
              <a:rPr lang="en-US" dirty="0">
                <a:solidFill>
                  <a:schemeClr val="tx1">
                    <a:lumMod val="85000"/>
                  </a:schemeClr>
                </a:solidFill>
                <a:latin typeface="Times New Roman" panose="02020603050405020304" pitchFamily="18" charset="0"/>
                <a:cs typeface="Times New Roman" panose="02020603050405020304" pitchFamily="18" charset="0"/>
              </a:rPr>
              <a:t>NAME: M.BINDU MADHAVI</a:t>
            </a:r>
          </a:p>
          <a:p>
            <a:r>
              <a:rPr lang="en-US" dirty="0">
                <a:solidFill>
                  <a:schemeClr val="tx1">
                    <a:lumMod val="85000"/>
                  </a:schemeClr>
                </a:solidFill>
                <a:latin typeface="Times New Roman" panose="02020603050405020304" pitchFamily="18" charset="0"/>
                <a:cs typeface="Times New Roman" panose="02020603050405020304" pitchFamily="18" charset="0"/>
              </a:rPr>
              <a:t>ROLL NO: 2341111</a:t>
            </a:r>
          </a:p>
          <a:p>
            <a:r>
              <a:rPr lang="en-US" dirty="0">
                <a:solidFill>
                  <a:schemeClr val="tx1">
                    <a:lumMod val="85000"/>
                  </a:schemeClr>
                </a:solidFill>
                <a:latin typeface="Times New Roman" panose="02020603050405020304" pitchFamily="18" charset="0"/>
                <a:cs typeface="Times New Roman" panose="02020603050405020304" pitchFamily="18" charset="0"/>
              </a:rPr>
              <a:t>GUIDE NAME: NAGARAJU SIR</a:t>
            </a:r>
          </a:p>
        </p:txBody>
      </p:sp>
      <p:pic>
        <p:nvPicPr>
          <p:cNvPr id="6" name="Picture 5">
            <a:extLst>
              <a:ext uri="{FF2B5EF4-FFF2-40B4-BE49-F238E27FC236}">
                <a16:creationId xmlns:a16="http://schemas.microsoft.com/office/drawing/2014/main" id="{3521B866-68E8-8D5B-C0E1-627C8AA040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465" y="471948"/>
            <a:ext cx="4807973" cy="540774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8530" y="678426"/>
            <a:ext cx="8347586" cy="4370427"/>
          </a:xfrm>
          <a:prstGeom prst="rect">
            <a:avLst/>
          </a:prstGeom>
          <a:noFill/>
        </p:spPr>
        <p:txBody>
          <a:bodyPr wrap="square" rtlCol="0">
            <a:spAutoFit/>
          </a:bodyPr>
          <a:lstStyle/>
          <a:p>
            <a:r>
              <a:rPr lang="en-IN" sz="2400" b="1" dirty="0">
                <a:latin typeface="Times New Roman" panose="02020603050405020304" pitchFamily="18" charset="0"/>
                <a:ea typeface="SimSun" panose="02010600030101010101" pitchFamily="2" charset="-122"/>
                <a:cs typeface="Times New Roman" panose="02020603050405020304" pitchFamily="18" charset="0"/>
              </a:rPr>
              <a:t>SYSTEM REQUIREMENTS</a:t>
            </a:r>
          </a:p>
          <a:p>
            <a:endParaRPr lang="en-IN" sz="2000" b="1" dirty="0">
              <a:effectLst/>
              <a:latin typeface="Times New Roman" panose="02020603050405020304" pitchFamily="18" charset="0"/>
              <a:ea typeface="SimSun" panose="02010600030101010101" pitchFamily="2" charset="-122"/>
              <a:cs typeface="Times New Roman" panose="02020603050405020304" pitchFamily="18" charset="0"/>
            </a:endParaRPr>
          </a:p>
          <a:p>
            <a:r>
              <a:rPr lang="en-IN" b="1" dirty="0">
                <a:latin typeface="Times New Roman" panose="02020603050405020304" pitchFamily="18" charset="0"/>
                <a:ea typeface="SimSun" panose="02010600030101010101" pitchFamily="2" charset="-122"/>
                <a:cs typeface="Times New Roman" panose="02020603050405020304" pitchFamily="18" charset="0"/>
              </a:rPr>
              <a:t>SOFTWARE REQUIREMENTS:</a:t>
            </a:r>
          </a:p>
          <a:p>
            <a:endParaRPr lang="en-IN" b="1"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rPr>
              <a:t>Operating System                   : Windows 10/11</a:t>
            </a:r>
          </a:p>
          <a:p>
            <a:pPr marL="285750" indent="-285750">
              <a:buFont typeface="Wingdings" panose="05000000000000000000" pitchFamily="2" charset="2"/>
              <a:buChar char="q"/>
            </a:pPr>
            <a:endParaRPr lang="en-IN" dirty="0">
              <a:latin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rPr>
              <a:t> Programming Language        : Python 3.7</a:t>
            </a:r>
          </a:p>
          <a:p>
            <a:endParaRPr lang="en-IN" dirty="0">
              <a:latin typeface="Times New Roman" panose="02020603050405020304" pitchFamily="18" charset="0"/>
            </a:endParaRPr>
          </a:p>
          <a:p>
            <a:pPr marL="285750" indent="-285750">
              <a:buFont typeface="Wingdings" panose="05000000000000000000" pitchFamily="2" charset="2"/>
              <a:buChar char="q"/>
            </a:pPr>
            <a:r>
              <a:rPr lang="en-IN" dirty="0" err="1">
                <a:latin typeface="Times New Roman" panose="02020603050405020304" pitchFamily="18" charset="0"/>
              </a:rPr>
              <a:t>Frontened</a:t>
            </a:r>
            <a:r>
              <a:rPr lang="en-IN" dirty="0">
                <a:latin typeface="Times New Roman" panose="02020603050405020304" pitchFamily="18" charset="0"/>
              </a:rPr>
              <a:t>                               : Html</a:t>
            </a:r>
          </a:p>
          <a:p>
            <a:pPr marL="285750" indent="-285750">
              <a:buFont typeface="Wingdings" panose="05000000000000000000" pitchFamily="2" charset="2"/>
              <a:buChar char="q"/>
            </a:pPr>
            <a:endParaRPr lang="en-IN" dirty="0">
              <a:latin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rPr>
              <a:t>Backend                                 : Django</a:t>
            </a:r>
          </a:p>
          <a:p>
            <a:pPr marL="285750" indent="-285750">
              <a:buFont typeface="Wingdings" panose="05000000000000000000" pitchFamily="2" charset="2"/>
              <a:buChar char="q"/>
            </a:pPr>
            <a:endParaRPr lang="en-IN" dirty="0">
              <a:latin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rPr>
              <a:t>Database                                 : MySQL</a:t>
            </a:r>
          </a:p>
          <a:p>
            <a:pPr marL="285750" indent="-285750">
              <a:buFont typeface="Wingdings" panose="05000000000000000000" pitchFamily="2" charset="2"/>
              <a:buChar char="q"/>
            </a:pPr>
            <a:endParaRPr lang="en-IN" dirty="0">
              <a:latin typeface="Times New Roman" panose="02020603050405020304" pitchFamily="18" charset="0"/>
            </a:endParaRPr>
          </a:p>
          <a:p>
            <a:pPr marL="285750" indent="-285750">
              <a:buFont typeface="Wingdings" panose="05000000000000000000" pitchFamily="2" charset="2"/>
              <a:buChar char="q"/>
            </a:pPr>
            <a:endParaRPr lang="en-IN" dirty="0">
              <a:latin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4330" y="680372"/>
            <a:ext cx="8721889" cy="5201424"/>
          </a:xfrm>
          <a:prstGeom prst="rect">
            <a:avLst/>
          </a:prstGeom>
          <a:noFill/>
        </p:spPr>
        <p:txBody>
          <a:bodyPr wrap="square" rtlCol="0">
            <a:spAutoFit/>
          </a:bodyPr>
          <a:lstStyle/>
          <a:p>
            <a:r>
              <a:rPr lang="en-IN" sz="2400" b="1" dirty="0">
                <a:latin typeface="Times New Roman" panose="02020603050405020304" pitchFamily="18" charset="0"/>
                <a:ea typeface="SimSun" panose="02010600030101010101" pitchFamily="2" charset="-122"/>
                <a:cs typeface="Times New Roman" panose="02020603050405020304" pitchFamily="18" charset="0"/>
              </a:rPr>
              <a:t>SYSTEM REQUIREMENTS</a:t>
            </a:r>
          </a:p>
          <a:p>
            <a:endParaRPr lang="en-IN" sz="2000" b="1" dirty="0">
              <a:effectLst/>
              <a:latin typeface="Times New Roman" panose="02020603050405020304" pitchFamily="18" charset="0"/>
              <a:ea typeface="SimSun" panose="02010600030101010101" pitchFamily="2" charset="-122"/>
              <a:cs typeface="Times New Roman" panose="02020603050405020304" pitchFamily="18" charset="0"/>
            </a:endParaRPr>
          </a:p>
          <a:p>
            <a:r>
              <a:rPr lang="en-IN" b="1" dirty="0">
                <a:effectLst/>
                <a:latin typeface="Times New Roman" panose="02020603050405020304" pitchFamily="18" charset="0"/>
                <a:ea typeface="SimSun" panose="02010600030101010101" pitchFamily="2" charset="-122"/>
                <a:cs typeface="Times New Roman" panose="02020603050405020304" pitchFamily="18" charset="0"/>
              </a:rPr>
              <a:t>HARDWARE REQUIREMENTS:</a:t>
            </a:r>
          </a:p>
          <a:p>
            <a:endParaRPr lang="en-IN" b="1"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q"/>
            </a:pPr>
            <a:r>
              <a:rPr lang="en-IN" dirty="0">
                <a:effectLst/>
                <a:latin typeface="Times New Roman" panose="02020603050405020304" pitchFamily="18" charset="0"/>
                <a:ea typeface="SimSun" panose="02010600030101010101" pitchFamily="2" charset="-122"/>
                <a:cs typeface="Times New Roman" panose="02020603050405020304" pitchFamily="18" charset="0"/>
              </a:rPr>
              <a:t>Processor                            : Intel Core i5</a:t>
            </a:r>
          </a:p>
          <a:p>
            <a:pPr marL="285750" indent="-285750">
              <a:buFont typeface="Wingdings" panose="05000000000000000000" pitchFamily="2" charset="2"/>
              <a:buChar char="q"/>
            </a:pPr>
            <a:endParaRPr lang="en-I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q"/>
            </a:pPr>
            <a:r>
              <a:rPr lang="en-IN" dirty="0">
                <a:effectLst/>
                <a:latin typeface="Times New Roman" panose="02020603050405020304" pitchFamily="18" charset="0"/>
                <a:ea typeface="SimSun" panose="02010600030101010101" pitchFamily="2" charset="-122"/>
                <a:cs typeface="Times New Roman" panose="02020603050405020304" pitchFamily="18" charset="0"/>
              </a:rPr>
              <a:t>RAM                                  : 8GB</a:t>
            </a:r>
          </a:p>
          <a:p>
            <a:pPr marL="285750" indent="-285750">
              <a:buFont typeface="Wingdings" panose="05000000000000000000" pitchFamily="2" charset="2"/>
              <a:buChar char="q"/>
            </a:pPr>
            <a:endParaRPr lang="en-I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q"/>
            </a:pPr>
            <a:r>
              <a:rPr lang="en-IN" dirty="0">
                <a:effectLst/>
                <a:latin typeface="Times New Roman" panose="02020603050405020304" pitchFamily="18" charset="0"/>
                <a:ea typeface="SimSun" panose="02010600030101010101" pitchFamily="2" charset="-122"/>
                <a:cs typeface="Times New Roman" panose="02020603050405020304" pitchFamily="18" charset="0"/>
              </a:rPr>
              <a:t>Hard Disk                           : 250GB</a:t>
            </a:r>
          </a:p>
          <a:p>
            <a:pPr marL="285750" indent="-285750">
              <a:buFont typeface="Wingdings" panose="05000000000000000000" pitchFamily="2" charset="2"/>
              <a:buChar char="q"/>
            </a:pPr>
            <a:endParaRPr lang="en-I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ea typeface="SimSun" panose="02010600030101010101" pitchFamily="2" charset="-122"/>
                <a:cs typeface="Times New Roman" panose="02020603050405020304" pitchFamily="18" charset="0"/>
              </a:rPr>
              <a:t>System Type                       : 64-bit operating system</a:t>
            </a:r>
          </a:p>
          <a:p>
            <a:pPr marL="285750" indent="-285750">
              <a:buFont typeface="Wingdings" panose="05000000000000000000" pitchFamily="2" charset="2"/>
              <a:buChar char="q"/>
            </a:pPr>
            <a:endParaRPr lang="en-IN" dirty="0">
              <a:effectLst/>
              <a:latin typeface="Times New Roman" panose="02020603050405020304" pitchFamily="18" charset="0"/>
              <a:ea typeface="SimSun" panose="02010600030101010101" pitchFamily="2" charset="-122"/>
              <a:cs typeface="Times New Roman" panose="02020603050405020304" pitchFamily="18" charset="0"/>
            </a:endParaRPr>
          </a:p>
          <a:p>
            <a:endParaRPr lang="en-IN" dirty="0">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q"/>
            </a:pPr>
            <a:endParaRPr lang="en-I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q"/>
            </a:pPr>
            <a:endParaRPr lang="en-IN" dirty="0">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q"/>
            </a:pPr>
            <a:endParaRPr lang="en-I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q"/>
            </a:pPr>
            <a:endParaRPr lang="en-IN" dirty="0">
              <a:effectLst/>
              <a:latin typeface="Times New Roman" panose="02020603050405020304" pitchFamily="18" charset="0"/>
              <a:ea typeface="SimSun" panose="02010600030101010101" pitchFamily="2" charset="-122"/>
              <a:cs typeface="Times New Roman" panose="02020603050405020304" pitchFamily="18" charset="0"/>
            </a:endParaRPr>
          </a:p>
          <a:p>
            <a:endParaRPr lang="en-IN" dirty="0">
              <a:latin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521110" y="835741"/>
            <a:ext cx="11149780" cy="5570756"/>
          </a:xfrm>
          <a:prstGeom prst="rect">
            <a:avLst/>
          </a:prstGeom>
          <a:noFill/>
        </p:spPr>
        <p:txBody>
          <a:bodyPr wrap="square" rtlCol="0">
            <a:spAutoFit/>
          </a:bodyPr>
          <a:lstStyle/>
          <a:p>
            <a:pPr algn="l">
              <a:buClrTx/>
              <a:buSzTx/>
              <a:buFontTx/>
            </a:pPr>
            <a:r>
              <a:rPr lang="en-US" sz="2400" b="1" dirty="0">
                <a:latin typeface="Times New Roman" panose="02020603050405020304" pitchFamily="18" charset="0"/>
                <a:ea typeface="Calibri" panose="020F0502020204030204" pitchFamily="34" charset="0"/>
              </a:rPr>
              <a:t>I</a:t>
            </a:r>
            <a:r>
              <a:rPr lang="en-IN" sz="2400" b="1" dirty="0">
                <a:latin typeface="Times New Roman" panose="02020603050405020304" pitchFamily="18" charset="0"/>
                <a:ea typeface="Calibri" panose="020F0502020204030204" pitchFamily="34" charset="0"/>
              </a:rPr>
              <a:t>MPLEMENTATION</a:t>
            </a:r>
          </a:p>
          <a:p>
            <a:pPr algn="l">
              <a:buClrTx/>
              <a:buSzTx/>
              <a:buFontTx/>
            </a:pPr>
            <a:endParaRPr lang="en-IN" sz="2000" b="1" dirty="0">
              <a:effectLst/>
              <a:latin typeface="Times New Roman" panose="02020603050405020304" pitchFamily="18" charset="0"/>
              <a:ea typeface="Calibri" panose="020F0502020204030204" pitchFamily="34" charset="0"/>
            </a:endParaRPr>
          </a:p>
          <a:p>
            <a:pPr algn="l">
              <a:buClrTx/>
              <a:buSzTx/>
              <a:buFontTx/>
            </a:pPr>
            <a:r>
              <a:rPr lang="en-IN" sz="2000" b="1" dirty="0">
                <a:effectLst/>
                <a:latin typeface="Times New Roman" panose="02020603050405020304" pitchFamily="18" charset="0"/>
                <a:ea typeface="Calibri" panose="020F0502020204030204" pitchFamily="34" charset="0"/>
              </a:rPr>
              <a:t>MODULES:</a:t>
            </a:r>
          </a:p>
          <a:p>
            <a:pPr algn="l">
              <a:buClrTx/>
              <a:buSzTx/>
              <a:buFontTx/>
            </a:pPr>
            <a:endParaRPr lang="en-IN" sz="2000" b="1" dirty="0">
              <a:effectLst/>
              <a:latin typeface="Times New Roman" panose="02020603050405020304" pitchFamily="18" charset="0"/>
              <a:ea typeface="Calibri" panose="020F0502020204030204" pitchFamily="34" charset="0"/>
            </a:endParaRPr>
          </a:p>
          <a:p>
            <a:pPr marL="342900" indent="-342900" algn="l">
              <a:buClrTx/>
              <a:buSzTx/>
              <a:buFont typeface="Wingdings" panose="05000000000000000000" pitchFamily="2" charset="2"/>
              <a:buChar char="q"/>
            </a:pPr>
            <a:r>
              <a:rPr lang="en-US" b="1" dirty="0">
                <a:effectLst/>
                <a:latin typeface="Times New Roman" panose="02020603050405020304" pitchFamily="18" charset="0"/>
                <a:ea typeface="Calibri" panose="020F0502020204030204" pitchFamily="34" charset="0"/>
              </a:rPr>
              <a:t>User Authentication Module</a:t>
            </a:r>
            <a:r>
              <a:rPr lang="en-US" dirty="0">
                <a:effectLst/>
                <a:latin typeface="Times New Roman" panose="02020603050405020304" pitchFamily="18" charset="0"/>
                <a:ea typeface="Calibri" panose="020F0502020204030204" pitchFamily="34" charset="0"/>
              </a:rPr>
              <a:t> :</a:t>
            </a:r>
          </a:p>
          <a:p>
            <a:pPr algn="l">
              <a:buClrTx/>
              <a:buSzTx/>
            </a:pPr>
            <a:r>
              <a:rPr lang="en-US" dirty="0">
                <a:latin typeface="Times New Roman" panose="02020603050405020304" pitchFamily="18" charset="0"/>
                <a:ea typeface="Calibri" panose="020F0502020204030204" pitchFamily="34" charset="0"/>
              </a:rPr>
              <a:t>            </a:t>
            </a:r>
          </a:p>
          <a:p>
            <a:pPr algn="l">
              <a:buClrTx/>
              <a:buSzTx/>
            </a:pPr>
            <a:r>
              <a:rPr lang="en-US" dirty="0">
                <a:effectLst/>
                <a:latin typeface="Times New Roman" panose="02020603050405020304" pitchFamily="18" charset="0"/>
                <a:ea typeface="Calibri" panose="020F0502020204030204" pitchFamily="34" charset="0"/>
              </a:rPr>
              <a:t>     This Module Handles login/logout for all users (Admin, Customer, Delivery Boy, Manager).</a:t>
            </a:r>
          </a:p>
          <a:p>
            <a:pPr algn="l">
              <a:buClrTx/>
              <a:buSzTx/>
            </a:pPr>
            <a:endParaRPr lang="en-US" dirty="0">
              <a:effectLst/>
              <a:latin typeface="Times New Roman" panose="02020603050405020304" pitchFamily="18" charset="0"/>
              <a:ea typeface="Calibri" panose="020F0502020204030204" pitchFamily="34" charset="0"/>
            </a:endParaRPr>
          </a:p>
          <a:p>
            <a:pPr marL="285750" indent="-285750" algn="l">
              <a:buClrTx/>
              <a:buSzTx/>
              <a:buFont typeface="Wingdings" panose="05000000000000000000" pitchFamily="2" charset="2"/>
              <a:buChar char="q"/>
            </a:pPr>
            <a:r>
              <a:rPr lang="en-US" dirty="0">
                <a:latin typeface="Times New Roman" panose="02020603050405020304" pitchFamily="18" charset="0"/>
                <a:ea typeface="Calibri" panose="020F0502020204030204" pitchFamily="34" charset="0"/>
              </a:rPr>
              <a:t> </a:t>
            </a:r>
            <a:r>
              <a:rPr lang="en-US" b="1" dirty="0">
                <a:latin typeface="Times New Roman" panose="02020603050405020304" pitchFamily="18" charset="0"/>
                <a:ea typeface="Calibri" panose="020F0502020204030204" pitchFamily="34" charset="0"/>
              </a:rPr>
              <a:t>Courier Management Module:</a:t>
            </a:r>
          </a:p>
          <a:p>
            <a:pPr algn="l">
              <a:buClrTx/>
              <a:buSzTx/>
            </a:pPr>
            <a:r>
              <a:rPr lang="en-US" b="1" dirty="0">
                <a:latin typeface="Times New Roman" panose="02020603050405020304" pitchFamily="18" charset="0"/>
                <a:ea typeface="Calibri" panose="020F0502020204030204" pitchFamily="34" charset="0"/>
              </a:rPr>
              <a:t>       </a:t>
            </a:r>
          </a:p>
          <a:p>
            <a:pPr algn="l">
              <a:buClrTx/>
              <a:buSzTx/>
            </a:pPr>
            <a:r>
              <a:rPr lang="en-US" dirty="0">
                <a:latin typeface="Times New Roman" panose="02020603050405020304" pitchFamily="18" charset="0"/>
                <a:ea typeface="Calibri" panose="020F0502020204030204" pitchFamily="34" charset="0"/>
              </a:rPr>
              <a:t>       This Module Book new courier entries, Generate tracking numbers and Update courier status (Booked, In Transit,   Delivered, etc.).</a:t>
            </a:r>
          </a:p>
          <a:p>
            <a:pPr algn="l">
              <a:buClrTx/>
              <a:buSzTx/>
            </a:pPr>
            <a:endParaRPr lang="en-US" dirty="0">
              <a:effectLst/>
              <a:latin typeface="Times New Roman" panose="02020603050405020304" pitchFamily="18" charset="0"/>
              <a:ea typeface="Calibri" panose="020F0502020204030204" pitchFamily="34" charset="0"/>
            </a:endParaRPr>
          </a:p>
          <a:p>
            <a:pPr marL="285750" indent="-285750" algn="l">
              <a:buClrTx/>
              <a:buSzTx/>
              <a:buFont typeface="Wingdings" panose="05000000000000000000" pitchFamily="2" charset="2"/>
              <a:buChar char="q"/>
            </a:pPr>
            <a:r>
              <a:rPr lang="en-US" b="1" dirty="0">
                <a:effectLst/>
                <a:latin typeface="Times New Roman" panose="02020603050405020304" pitchFamily="18" charset="0"/>
                <a:ea typeface="Calibri" panose="020F0502020204030204" pitchFamily="34" charset="0"/>
              </a:rPr>
              <a:t>Customer Management Module :</a:t>
            </a:r>
          </a:p>
          <a:p>
            <a:pPr algn="l">
              <a:buClrTx/>
              <a:buSzTx/>
            </a:pPr>
            <a:r>
              <a:rPr lang="en-US" dirty="0">
                <a:latin typeface="Times New Roman" panose="02020603050405020304" pitchFamily="18" charset="0"/>
                <a:ea typeface="Calibri" panose="020F0502020204030204" pitchFamily="34" charset="0"/>
              </a:rPr>
              <a:t>     </a:t>
            </a:r>
          </a:p>
          <a:p>
            <a:pPr algn="l">
              <a:buClrTx/>
              <a:buSzTx/>
            </a:pPr>
            <a:r>
              <a:rPr lang="en-US" dirty="0">
                <a:effectLst/>
                <a:latin typeface="Times New Roman" panose="02020603050405020304" pitchFamily="18" charset="0"/>
                <a:ea typeface="Calibri" panose="020F0502020204030204" pitchFamily="34" charset="0"/>
              </a:rPr>
              <a:t>      This Module Add/edit customer details, View courier history for customers and Search couriers by customer ID or name</a:t>
            </a:r>
          </a:p>
          <a:p>
            <a:pPr marL="342900" indent="-342900" algn="l">
              <a:buClrTx/>
              <a:buSzTx/>
              <a:buFont typeface="Wingdings" panose="05000000000000000000" pitchFamily="2" charset="2"/>
              <a:buChar char="q"/>
            </a:pPr>
            <a:endParaRPr lang="en-IN" dirty="0">
              <a:effectLst/>
              <a:latin typeface="Times New Roman" panose="02020603050405020304" pitchFamily="18" charset="0"/>
              <a:ea typeface="Calibri" panose="020F0502020204030204" pitchFamily="34" charset="0"/>
            </a:endParaRPr>
          </a:p>
          <a:p>
            <a:pPr algn="l">
              <a:buClrTx/>
              <a:buSzTx/>
              <a:buFontTx/>
            </a:pPr>
            <a:endParaRPr lang="en-IN" sz="2000" b="1" dirty="0">
              <a:effectLst/>
              <a:latin typeface="Times New Roman" panose="02020603050405020304" pitchFamily="18" charset="0"/>
              <a:ea typeface="Calibri" panose="020F0502020204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C17DE8-5E09-E114-AD36-399C48686B9D}"/>
              </a:ext>
            </a:extLst>
          </p:cNvPr>
          <p:cNvSpPr txBox="1"/>
          <p:nvPr/>
        </p:nvSpPr>
        <p:spPr>
          <a:xfrm>
            <a:off x="530942" y="422787"/>
            <a:ext cx="10697497" cy="5940088"/>
          </a:xfrm>
          <a:prstGeom prst="rect">
            <a:avLst/>
          </a:prstGeom>
          <a:noFill/>
        </p:spPr>
        <p:txBody>
          <a:bodyPr wrap="square">
            <a:spAutoFit/>
          </a:bodyPr>
          <a:lstStyle/>
          <a:p>
            <a:pPr algn="l">
              <a:buClrTx/>
              <a:buSzTx/>
              <a:buFontTx/>
            </a:pPr>
            <a:r>
              <a:rPr lang="en-US" sz="2400" b="1" dirty="0">
                <a:latin typeface="Times New Roman" panose="02020603050405020304" pitchFamily="18" charset="0"/>
                <a:ea typeface="Calibri" panose="020F0502020204030204" pitchFamily="34" charset="0"/>
              </a:rPr>
              <a:t>I</a:t>
            </a:r>
            <a:r>
              <a:rPr lang="en-IN" sz="2400" b="1" dirty="0">
                <a:latin typeface="Times New Roman" panose="02020603050405020304" pitchFamily="18" charset="0"/>
                <a:ea typeface="Calibri" panose="020F0502020204030204" pitchFamily="34" charset="0"/>
              </a:rPr>
              <a:t>MPLEMENTATION</a:t>
            </a:r>
          </a:p>
          <a:p>
            <a:pPr algn="l">
              <a:buClrTx/>
              <a:buSzTx/>
              <a:buFontTx/>
            </a:pPr>
            <a:endParaRPr lang="en-IN" sz="2400" b="1" dirty="0">
              <a:latin typeface="Times New Roman" panose="02020603050405020304" pitchFamily="18" charset="0"/>
              <a:ea typeface="Calibri" panose="020F0502020204030204" pitchFamily="34" charset="0"/>
            </a:endParaRPr>
          </a:p>
          <a:p>
            <a:pPr algn="l">
              <a:buClrTx/>
              <a:buSzTx/>
              <a:buFontTx/>
            </a:pPr>
            <a:r>
              <a:rPr lang="en-IN" sz="2000" b="1" dirty="0">
                <a:latin typeface="Times New Roman" panose="02020603050405020304" pitchFamily="18" charset="0"/>
                <a:ea typeface="Calibri" panose="020F0502020204030204" pitchFamily="34" charset="0"/>
              </a:rPr>
              <a:t>MODULES:</a:t>
            </a:r>
          </a:p>
          <a:p>
            <a:pPr algn="l">
              <a:buClrTx/>
              <a:buSzTx/>
              <a:buFontTx/>
            </a:pPr>
            <a:endParaRPr lang="en-IN" sz="2000" b="1" dirty="0">
              <a:latin typeface="Times New Roman" panose="02020603050405020304" pitchFamily="18" charset="0"/>
              <a:ea typeface="Calibri" panose="020F0502020204030204" pitchFamily="34" charset="0"/>
            </a:endParaRPr>
          </a:p>
          <a:p>
            <a:pPr marL="342900" indent="-342900" algn="l">
              <a:buClrTx/>
              <a:buSzTx/>
              <a:buFont typeface="Wingdings" panose="05000000000000000000" pitchFamily="2" charset="2"/>
              <a:buChar char="q"/>
            </a:pPr>
            <a:r>
              <a:rPr lang="en-US" b="1" dirty="0">
                <a:latin typeface="Times New Roman" panose="02020603050405020304" pitchFamily="18" charset="0"/>
                <a:ea typeface="Calibri" panose="020F0502020204030204" pitchFamily="34" charset="0"/>
              </a:rPr>
              <a:t>Tracking Module :</a:t>
            </a:r>
          </a:p>
          <a:p>
            <a:pPr algn="l">
              <a:buClrTx/>
              <a:buSzTx/>
            </a:pPr>
            <a:r>
              <a:rPr lang="en-US" dirty="0">
                <a:latin typeface="Times New Roman" panose="02020603050405020304" pitchFamily="18" charset="0"/>
                <a:ea typeface="Calibri" panose="020F0502020204030204" pitchFamily="34" charset="0"/>
              </a:rPr>
              <a:t>      </a:t>
            </a:r>
          </a:p>
          <a:p>
            <a:pPr algn="l">
              <a:buClrTx/>
              <a:buSzTx/>
            </a:pPr>
            <a:r>
              <a:rPr lang="en-US" dirty="0">
                <a:latin typeface="Times New Roman" panose="02020603050405020304" pitchFamily="18" charset="0"/>
                <a:ea typeface="Calibri" panose="020F0502020204030204" pitchFamily="34" charset="0"/>
              </a:rPr>
              <a:t>      This Module show Public or customer portal to enter tracking ID and Show current status and courier history estimated delivery date. </a:t>
            </a:r>
          </a:p>
          <a:p>
            <a:pPr algn="l">
              <a:buClrTx/>
              <a:buSzTx/>
            </a:pPr>
            <a:endParaRPr lang="en-US" dirty="0">
              <a:latin typeface="Times New Roman" panose="02020603050405020304" pitchFamily="18" charset="0"/>
              <a:ea typeface="Calibri" panose="020F0502020204030204" pitchFamily="34" charset="0"/>
            </a:endParaRPr>
          </a:p>
          <a:p>
            <a:pPr marL="285750" indent="-285750" algn="l">
              <a:buClrTx/>
              <a:buSzTx/>
              <a:buFont typeface="Wingdings" panose="05000000000000000000" pitchFamily="2" charset="2"/>
              <a:buChar char="q"/>
            </a:pPr>
            <a:r>
              <a:rPr lang="en-US" b="1" dirty="0">
                <a:latin typeface="Times New Roman" panose="02020603050405020304" pitchFamily="18" charset="0"/>
                <a:ea typeface="Calibri" panose="020F0502020204030204" pitchFamily="34" charset="0"/>
              </a:rPr>
              <a:t>Delivery Management Module:</a:t>
            </a:r>
          </a:p>
          <a:p>
            <a:pPr algn="l">
              <a:buClrTx/>
              <a:buSzTx/>
            </a:pPr>
            <a:r>
              <a:rPr lang="en-US" dirty="0">
                <a:latin typeface="Times New Roman" panose="02020603050405020304" pitchFamily="18" charset="0"/>
                <a:ea typeface="Calibri" panose="020F0502020204030204" pitchFamily="34" charset="0"/>
              </a:rPr>
              <a:t>      </a:t>
            </a:r>
          </a:p>
          <a:p>
            <a:pPr algn="l">
              <a:buClrTx/>
              <a:buSzTx/>
            </a:pPr>
            <a:r>
              <a:rPr lang="en-US" dirty="0">
                <a:latin typeface="Times New Roman" panose="02020603050405020304" pitchFamily="18" charset="0"/>
                <a:ea typeface="Calibri" panose="020F0502020204030204" pitchFamily="34" charset="0"/>
              </a:rPr>
              <a:t>     This Module to Assign couriers to delivery boys and Update delivery status.</a:t>
            </a:r>
          </a:p>
          <a:p>
            <a:pPr algn="l">
              <a:buClrTx/>
              <a:buSzTx/>
            </a:pPr>
            <a:r>
              <a:rPr lang="en-US" dirty="0">
                <a:latin typeface="Times New Roman" panose="02020603050405020304" pitchFamily="18" charset="0"/>
                <a:ea typeface="Calibri" panose="020F0502020204030204" pitchFamily="34" charset="0"/>
              </a:rPr>
              <a:t>     </a:t>
            </a:r>
          </a:p>
          <a:p>
            <a:pPr algn="l">
              <a:buClrTx/>
              <a:buSzTx/>
            </a:pPr>
            <a:r>
              <a:rPr lang="en-US" dirty="0">
                <a:latin typeface="Times New Roman" panose="02020603050405020304" pitchFamily="18" charset="0"/>
                <a:ea typeface="Calibri" panose="020F0502020204030204" pitchFamily="34" charset="0"/>
              </a:rPr>
              <a:t>      To Track delivery locations (optional GPS integration).</a:t>
            </a:r>
          </a:p>
          <a:p>
            <a:pPr algn="l">
              <a:buClrTx/>
              <a:buSzTx/>
            </a:pPr>
            <a:endParaRPr lang="en-US" dirty="0">
              <a:latin typeface="Times New Roman" panose="02020603050405020304" pitchFamily="18" charset="0"/>
              <a:ea typeface="Calibri" panose="020F0502020204030204" pitchFamily="34" charset="0"/>
            </a:endParaRPr>
          </a:p>
          <a:p>
            <a:pPr marL="285750" indent="-285750" algn="l">
              <a:buClrTx/>
              <a:buSzTx/>
              <a:buFont typeface="Wingdings" panose="05000000000000000000" pitchFamily="2" charset="2"/>
              <a:buChar char="q"/>
            </a:pPr>
            <a:r>
              <a:rPr lang="en-US" b="1" dirty="0">
                <a:latin typeface="Times New Roman" panose="02020603050405020304" pitchFamily="18" charset="0"/>
                <a:ea typeface="Calibri" panose="020F0502020204030204" pitchFamily="34" charset="0"/>
              </a:rPr>
              <a:t>Notification Module :</a:t>
            </a:r>
          </a:p>
          <a:p>
            <a:pPr algn="l">
              <a:buClrTx/>
              <a:buSzTx/>
            </a:pPr>
            <a:r>
              <a:rPr lang="en-US" dirty="0">
                <a:latin typeface="Times New Roman" panose="02020603050405020304" pitchFamily="18" charset="0"/>
                <a:ea typeface="Calibri" panose="020F0502020204030204" pitchFamily="34" charset="0"/>
              </a:rPr>
              <a:t>      </a:t>
            </a:r>
          </a:p>
          <a:p>
            <a:pPr algn="l">
              <a:buClrTx/>
              <a:buSzTx/>
            </a:pPr>
            <a:r>
              <a:rPr lang="en-US" dirty="0">
                <a:latin typeface="Times New Roman" panose="02020603050405020304" pitchFamily="18" charset="0"/>
                <a:ea typeface="Calibri" panose="020F0502020204030204" pitchFamily="34" charset="0"/>
              </a:rPr>
              <a:t>     This Module to send Email/SMS alerts for status updates.</a:t>
            </a:r>
            <a:endParaRPr lang="en-IN" dirty="0">
              <a:latin typeface="Times New Roman" panose="02020603050405020304" pitchFamily="18" charset="0"/>
              <a:ea typeface="Calibri" panose="020F0502020204030204" pitchFamily="34" charset="0"/>
            </a:endParaRPr>
          </a:p>
          <a:p>
            <a:pPr marL="342900" indent="-342900" algn="l">
              <a:buClrTx/>
              <a:buSzTx/>
              <a:buFont typeface="Wingdings" panose="05000000000000000000" pitchFamily="2" charset="2"/>
              <a:buChar char="q"/>
            </a:pPr>
            <a:endParaRPr lang="en-IN" sz="2000" b="1" dirty="0">
              <a:latin typeface="Times New Roman" panose="02020603050405020304" pitchFamily="18" charset="0"/>
              <a:ea typeface="Calibri" panose="020F0502020204030204" pitchFamily="34" charset="0"/>
            </a:endParaRPr>
          </a:p>
          <a:p>
            <a:pPr algn="l">
              <a:buClrTx/>
              <a:buSzTx/>
              <a:buFontTx/>
            </a:pPr>
            <a:endParaRPr lang="en-IN" sz="2000" b="1" dirty="0">
              <a:latin typeface="Times New Roman" panose="02020603050405020304" pitchFamily="18" charset="0"/>
              <a:ea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75579" y="511277"/>
            <a:ext cx="10670847" cy="560925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IMPLEMENTATION</a:t>
            </a:r>
          </a:p>
          <a:p>
            <a:endParaRPr lang="en-US"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INPUT DESIGN:</a:t>
            </a:r>
          </a:p>
          <a:p>
            <a:endParaRPr lang="en-US" sz="20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Us</a:t>
            </a:r>
            <a:r>
              <a:rPr lang="en-US" b="1" dirty="0">
                <a:latin typeface="Times New Roman" panose="02020603050405020304" pitchFamily="18" charset="0"/>
                <a:cs typeface="Times New Roman" panose="02020603050405020304" pitchFamily="18" charset="0"/>
              </a:rPr>
              <a:t>er Input Screens:</a:t>
            </a:r>
          </a:p>
          <a:p>
            <a:r>
              <a:rPr lang="en-US" b="1"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Sender Information are Name, address, contact details and email.</a:t>
            </a:r>
          </a:p>
          <a:p>
            <a:r>
              <a:rPr lang="en-US" b="1" dirty="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Receiver Information are Name, address, contact details, and email.</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Payment Information are Payment details, including card information or other methods (e.g., cash on delivery).</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Admin Input Screens: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Shipment Creations are Input from the admin to create new shipments, assign couriers, and update delivery     statuses.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Courier Assignment of couriers to deliveries based on location, availability, and capacity.</a:t>
            </a:r>
          </a:p>
          <a:p>
            <a:pPr marL="342900" indent="-342900">
              <a:buFont typeface="Wingdings" panose="05000000000000000000" pitchFamily="2" charset="2"/>
              <a:buChar char="q"/>
            </a:pPr>
            <a:endParaRPr lang="en-US"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C71868-191D-7AD1-7D49-D8640FA05208}"/>
              </a:ext>
            </a:extLst>
          </p:cNvPr>
          <p:cNvSpPr txBox="1"/>
          <p:nvPr/>
        </p:nvSpPr>
        <p:spPr>
          <a:xfrm>
            <a:off x="796412" y="511277"/>
            <a:ext cx="10618839" cy="5663089"/>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IMPLEMENTATION</a:t>
            </a:r>
          </a:p>
          <a:p>
            <a:endParaRPr lang="en-US"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OUTPUT DESIGN:</a:t>
            </a:r>
          </a:p>
          <a:p>
            <a:endParaRPr lang="en-US" sz="16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Customer Output Screens:</a:t>
            </a:r>
          </a:p>
          <a:p>
            <a:r>
              <a:rPr lang="en-US" b="1" dirty="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Tracking Information are Real-time updates of the package status, delivery progress, and expected delivery time.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Notifications are Alerts regarding shipment status, delays, or completed deliveries (email, SMS, app  notifications).</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Admin Output Screens: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Package Status  Detailed reports on the current status of all shipments (in transit, delivered, pending, etc.).</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Courier Performance Reports are Assess the performance of individual couriers in terms of delivery speed, success rate, and customer satisfaction.</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C67438-828C-AB92-14FE-8CC867107C00}"/>
              </a:ext>
            </a:extLst>
          </p:cNvPr>
          <p:cNvSpPr txBox="1"/>
          <p:nvPr/>
        </p:nvSpPr>
        <p:spPr>
          <a:xfrm>
            <a:off x="816076" y="521111"/>
            <a:ext cx="10766323" cy="4031873"/>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TESTING</a:t>
            </a:r>
          </a:p>
          <a:p>
            <a:endParaRPr lang="en-US" sz="24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TECHNOLOGY:</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This project is developed using </a:t>
            </a:r>
            <a:r>
              <a:rPr lang="en-US" b="1" dirty="0">
                <a:latin typeface="Times New Roman" panose="02020603050405020304" pitchFamily="18" charset="0"/>
                <a:cs typeface="Times New Roman" panose="02020603050405020304" pitchFamily="18" charset="0"/>
              </a:rPr>
              <a:t>Python</a:t>
            </a:r>
            <a:r>
              <a:rPr lang="en-US" dirty="0">
                <a:latin typeface="Times New Roman" panose="02020603050405020304" pitchFamily="18" charset="0"/>
                <a:cs typeface="Times New Roman" panose="02020603050405020304" pitchFamily="18" charset="0"/>
              </a:rPr>
              <a:t> as the core programming language and utilizes the </a:t>
            </a:r>
            <a:r>
              <a:rPr lang="en-US" b="1" dirty="0">
                <a:latin typeface="Times New Roman" panose="02020603050405020304" pitchFamily="18" charset="0"/>
                <a:cs typeface="Times New Roman" panose="02020603050405020304" pitchFamily="18" charset="0"/>
              </a:rPr>
              <a:t>Django</a:t>
            </a:r>
            <a:r>
              <a:rPr lang="en-US" dirty="0">
                <a:latin typeface="Times New Roman" panose="02020603050405020304" pitchFamily="18" charset="0"/>
                <a:cs typeface="Times New Roman" panose="02020603050405020304" pitchFamily="18" charset="0"/>
              </a:rPr>
              <a:t> web framework to build a robust and scalable courier management system. The user interface is designed using </a:t>
            </a:r>
            <a:r>
              <a:rPr lang="en-US" b="1" dirty="0">
                <a:latin typeface="Times New Roman" panose="02020603050405020304" pitchFamily="18" charset="0"/>
                <a:cs typeface="Times New Roman" panose="02020603050405020304" pitchFamily="18" charset="0"/>
              </a:rPr>
              <a:t>HTML</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CSS</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JavaScript</a:t>
            </a:r>
            <a:r>
              <a:rPr lang="en-US" dirty="0">
                <a:latin typeface="Times New Roman" panose="02020603050405020304" pitchFamily="18" charset="0"/>
                <a:cs typeface="Times New Roman" panose="02020603050405020304" pitchFamily="18" charset="0"/>
              </a:rPr>
              <a:t>, ensuring a responsive and interactive experience. For data storage, the project uses SQLite by default, with support for </a:t>
            </a:r>
            <a:r>
              <a:rPr lang="en-US" b="1" dirty="0">
                <a:latin typeface="Times New Roman" panose="02020603050405020304" pitchFamily="18" charset="0"/>
                <a:cs typeface="Times New Roman" panose="02020603050405020304" pitchFamily="18" charset="0"/>
              </a:rPr>
              <a:t>MySQL or PostgreSQL</a:t>
            </a:r>
            <a:r>
              <a:rPr lang="en-US" dirty="0">
                <a:latin typeface="Times New Roman" panose="02020603050405020304" pitchFamily="18" charset="0"/>
                <a:cs typeface="Times New Roman" panose="02020603050405020304" pitchFamily="18" charset="0"/>
              </a:rPr>
              <a:t> in production environments. The system integrates Google Maps API to track courier locations and display real-time routes on the map. Django’s built-in authentication is used for secure login functionality for both admins and employees. Additionally, tools like Bootstrap enhance the frontend design, and libraries such as Pandas may be used for efficient data handling and reporting..</a:t>
            </a: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2908" y="422787"/>
            <a:ext cx="10970834" cy="6228885"/>
          </a:xfrm>
          <a:prstGeom prst="rect">
            <a:avLst/>
          </a:prstGeom>
          <a:noFill/>
        </p:spPr>
        <p:txBody>
          <a:bodyPr wrap="square" rtlCol="0">
            <a:spAutoFit/>
          </a:bodyPr>
          <a:lstStyle/>
          <a:p>
            <a:pPr algn="just">
              <a:lnSpc>
                <a:spcPct val="150000"/>
              </a:lnSpc>
              <a:spcBef>
                <a:spcPts val="0"/>
              </a:spcBef>
              <a:spcAft>
                <a:spcPts val="0"/>
              </a:spcAft>
            </a:pPr>
            <a:r>
              <a:rPr lang="en-US" sz="2400" b="1" dirty="0">
                <a:latin typeface="Times New Roman" panose="02020603050405020304" pitchFamily="18" charset="0"/>
                <a:ea typeface="SimSun" panose="02010600030101010101" pitchFamily="2" charset="-122"/>
                <a:cs typeface="Times New Roman" panose="02020603050405020304" pitchFamily="18" charset="0"/>
              </a:rPr>
              <a:t>TESTING</a:t>
            </a:r>
          </a:p>
          <a:p>
            <a:pPr algn="just">
              <a:lnSpc>
                <a:spcPct val="150000"/>
              </a:lnSpc>
              <a:spcBef>
                <a:spcPts val="0"/>
              </a:spcBef>
              <a:spcAft>
                <a:spcPts val="0"/>
              </a:spcAft>
            </a:pPr>
            <a:r>
              <a:rPr lang="en-US" sz="2000" b="1" dirty="0">
                <a:latin typeface="Times New Roman" panose="02020603050405020304" pitchFamily="18" charset="0"/>
                <a:ea typeface="SimSun" panose="02010600030101010101" pitchFamily="2" charset="-122"/>
                <a:cs typeface="Times New Roman" panose="02020603050405020304" pitchFamily="18" charset="0"/>
              </a:rPr>
              <a:t>DEFINATION:</a:t>
            </a:r>
          </a:p>
          <a:p>
            <a:pPr marL="342900" indent="-342900" algn="just">
              <a:lnSpc>
                <a:spcPct val="150000"/>
              </a:lnSpc>
              <a:spcBef>
                <a:spcPts val="0"/>
              </a:spcBef>
              <a:spcAft>
                <a:spcPts val="0"/>
              </a:spcAft>
              <a:buFont typeface="Wingdings" panose="05000000000000000000" pitchFamily="2" charset="2"/>
              <a:buChar char="q"/>
            </a:pPr>
            <a:r>
              <a:rPr lang="en-US" sz="24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dirty="0">
                <a:effectLst/>
                <a:latin typeface="Times New Roman" panose="02020603050405020304" pitchFamily="18" charset="0"/>
                <a:ea typeface="SimSun" panose="02010600030101010101" pitchFamily="2" charset="-122"/>
                <a:cs typeface="Times New Roman" panose="02020603050405020304" pitchFamily="18" charset="0"/>
              </a:rPr>
              <a:t>Testing in a Courier Management System refers to the systematic process of evaluating the software to ensure that all module</a:t>
            </a:r>
          </a:p>
          <a:p>
            <a:pPr marL="342900" indent="-342900" algn="just">
              <a:lnSpc>
                <a:spcPct val="150000"/>
              </a:lnSpc>
              <a:spcBef>
                <a:spcPts val="0"/>
              </a:spcBef>
              <a:spcAft>
                <a:spcPts val="0"/>
              </a:spcAft>
              <a:buFont typeface="Wingdings" panose="05000000000000000000" pitchFamily="2" charset="2"/>
              <a:buChar char="q"/>
            </a:pPr>
            <a:endParaRPr lang="en-US"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spcBef>
                <a:spcPts val="0"/>
              </a:spcBef>
              <a:spcAft>
                <a:spcPts val="0"/>
              </a:spcAft>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TYPES OF TESTING</a:t>
            </a:r>
          </a:p>
          <a:p>
            <a:pPr marL="285750" indent="-285750" algn="just">
              <a:lnSpc>
                <a:spcPct val="150000"/>
              </a:lnSpc>
              <a:spcBef>
                <a:spcPts val="0"/>
              </a:spcBef>
              <a:spcAft>
                <a:spcPts val="0"/>
              </a:spcAft>
              <a:buFont typeface="Wingdings" panose="05000000000000000000" pitchFamily="2" charset="2"/>
              <a:buChar char="q"/>
            </a:pPr>
            <a:r>
              <a:rPr lang="en-US" b="1" dirty="0">
                <a:effectLst/>
                <a:latin typeface="Times New Roman" panose="02020603050405020304" pitchFamily="18" charset="0"/>
                <a:ea typeface="SimSun" panose="02010600030101010101" pitchFamily="2" charset="-122"/>
                <a:cs typeface="Times New Roman" panose="02020603050405020304" pitchFamily="18" charset="0"/>
              </a:rPr>
              <a:t>UNIT TESTING:</a:t>
            </a:r>
          </a:p>
          <a:p>
            <a:pPr algn="just">
              <a:lnSpc>
                <a:spcPct val="150000"/>
              </a:lnSpc>
              <a:spcBef>
                <a:spcPts val="0"/>
              </a:spcBef>
              <a:spcAft>
                <a:spcPts val="0"/>
              </a:spcAft>
            </a:pPr>
            <a:r>
              <a:rPr lang="en-US"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dirty="0">
                <a:effectLst/>
                <a:latin typeface="Times New Roman" panose="02020603050405020304" pitchFamily="18" charset="0"/>
                <a:ea typeface="SimSun" panose="02010600030101010101" pitchFamily="2" charset="-122"/>
                <a:cs typeface="Times New Roman" panose="02020603050405020304" pitchFamily="18" charset="0"/>
              </a:rPr>
              <a:t>Tests individual components or functions.</a:t>
            </a:r>
          </a:p>
          <a:p>
            <a:pPr marL="285750" indent="-285750" algn="just">
              <a:lnSpc>
                <a:spcPct val="150000"/>
              </a:lnSpc>
              <a:spcBef>
                <a:spcPts val="0"/>
              </a:spcBef>
              <a:spcAft>
                <a:spcPts val="0"/>
              </a:spcAft>
              <a:buFont typeface="Wingdings" panose="05000000000000000000" pitchFamily="2" charset="2"/>
              <a:buChar char="q"/>
            </a:pPr>
            <a:r>
              <a:rPr lang="en-US" b="1" dirty="0">
                <a:effectLst/>
                <a:latin typeface="Times New Roman" panose="02020603050405020304" pitchFamily="18" charset="0"/>
                <a:ea typeface="SimSun" panose="02010600030101010101" pitchFamily="2" charset="-122"/>
                <a:cs typeface="Times New Roman" panose="02020603050405020304" pitchFamily="18" charset="0"/>
              </a:rPr>
              <a:t> INTEGRATION TESTING:</a:t>
            </a:r>
          </a:p>
          <a:p>
            <a:pPr algn="just">
              <a:lnSpc>
                <a:spcPct val="150000"/>
              </a:lnSpc>
              <a:spcBef>
                <a:spcPts val="0"/>
              </a:spcBef>
              <a:spcAft>
                <a:spcPts val="0"/>
              </a:spcAft>
            </a:pPr>
            <a:r>
              <a:rPr lang="en-US" dirty="0">
                <a:latin typeface="Times New Roman" panose="02020603050405020304" pitchFamily="18" charset="0"/>
                <a:ea typeface="SimSun" panose="02010600030101010101" pitchFamily="2" charset="-122"/>
                <a:cs typeface="Times New Roman" panose="02020603050405020304" pitchFamily="18" charset="0"/>
              </a:rPr>
              <a:t>      </a:t>
            </a:r>
            <a:r>
              <a:rPr lang="en-US" dirty="0">
                <a:effectLst/>
                <a:latin typeface="Times New Roman" panose="02020603050405020304" pitchFamily="18" charset="0"/>
                <a:ea typeface="SimSun" panose="02010600030101010101" pitchFamily="2" charset="-122"/>
                <a:cs typeface="Times New Roman" panose="02020603050405020304" pitchFamily="18" charset="0"/>
              </a:rPr>
              <a:t>Checks data flow and interaction between modules .</a:t>
            </a:r>
          </a:p>
          <a:p>
            <a:pPr marL="285750" indent="-285750" algn="just">
              <a:lnSpc>
                <a:spcPct val="150000"/>
              </a:lnSpc>
              <a:spcBef>
                <a:spcPts val="0"/>
              </a:spcBef>
              <a:spcAft>
                <a:spcPts val="0"/>
              </a:spcAft>
              <a:buFont typeface="Wingdings" panose="05000000000000000000" pitchFamily="2" charset="2"/>
              <a:buChar char="q"/>
            </a:pPr>
            <a:r>
              <a:rPr lang="en-US" b="1" dirty="0">
                <a:effectLst/>
                <a:latin typeface="Times New Roman" panose="02020603050405020304" pitchFamily="18" charset="0"/>
                <a:ea typeface="SimSun" panose="02010600030101010101" pitchFamily="2" charset="-122"/>
                <a:cs typeface="Times New Roman" panose="02020603050405020304" pitchFamily="18" charset="0"/>
              </a:rPr>
              <a:t>SYSTEM TESTING:</a:t>
            </a:r>
          </a:p>
          <a:p>
            <a:pPr algn="just">
              <a:lnSpc>
                <a:spcPct val="150000"/>
              </a:lnSpc>
              <a:spcBef>
                <a:spcPts val="0"/>
              </a:spcBef>
              <a:spcAft>
                <a:spcPts val="0"/>
              </a:spcAft>
            </a:pPr>
            <a:r>
              <a:rPr lang="en-US" dirty="0">
                <a:latin typeface="Times New Roman" panose="02020603050405020304" pitchFamily="18" charset="0"/>
                <a:ea typeface="SimSun" panose="02010600030101010101" pitchFamily="2" charset="-122"/>
                <a:cs typeface="Times New Roman" panose="02020603050405020304" pitchFamily="18" charset="0"/>
              </a:rPr>
              <a:t>      </a:t>
            </a:r>
            <a:r>
              <a:rPr lang="en-US" dirty="0">
                <a:effectLst/>
                <a:latin typeface="Times New Roman" panose="02020603050405020304" pitchFamily="18" charset="0"/>
                <a:ea typeface="SimSun" panose="02010600030101010101" pitchFamily="2" charset="-122"/>
                <a:cs typeface="Times New Roman" panose="02020603050405020304" pitchFamily="18" charset="0"/>
              </a:rPr>
              <a:t>Validates the complete system as a whole.</a:t>
            </a:r>
          </a:p>
          <a:p>
            <a:pPr marL="285750" indent="-285750" algn="just">
              <a:lnSpc>
                <a:spcPct val="150000"/>
              </a:lnSpc>
              <a:spcBef>
                <a:spcPts val="0"/>
              </a:spcBef>
              <a:spcAft>
                <a:spcPts val="0"/>
              </a:spcAft>
              <a:buFont typeface="Wingdings" panose="05000000000000000000" pitchFamily="2" charset="2"/>
              <a:buChar char="q"/>
            </a:pPr>
            <a:endParaRPr lang="en-US"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spcBef>
                <a:spcPts val="0"/>
              </a:spcBef>
              <a:spcAft>
                <a:spcPts val="0"/>
              </a:spcAft>
            </a:pPr>
            <a:endParaRPr lang="en-US"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4205" y="1227455"/>
            <a:ext cx="9907905" cy="913070"/>
          </a:xfrm>
          <a:prstGeom prst="rect">
            <a:avLst/>
          </a:prstGeom>
          <a:noFill/>
        </p:spPr>
        <p:txBody>
          <a:bodyPr wrap="square" rtlCol="0">
            <a:spAutoFit/>
          </a:bodyPr>
          <a:lstStyle/>
          <a:p>
            <a:pPr algn="just">
              <a:lnSpc>
                <a:spcPct val="150000"/>
              </a:lnSpc>
              <a:spcBef>
                <a:spcPts val="500"/>
              </a:spcBef>
              <a:spcAft>
                <a:spcPts val="1000"/>
              </a:spcAft>
              <a:buClrTx/>
              <a:buSzTx/>
              <a:buFontTx/>
            </a:pP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08B786BF-B408-3109-121F-9D513E165AF2}"/>
              </a:ext>
            </a:extLst>
          </p:cNvPr>
          <p:cNvSpPr txBox="1"/>
          <p:nvPr/>
        </p:nvSpPr>
        <p:spPr>
          <a:xfrm>
            <a:off x="958645" y="872742"/>
            <a:ext cx="10451690" cy="3366563"/>
          </a:xfrm>
          <a:prstGeom prst="rect">
            <a:avLst/>
          </a:prstGeom>
          <a:noFill/>
        </p:spPr>
        <p:txBody>
          <a:bodyPr wrap="square">
            <a:spAutoFit/>
          </a:bodyPr>
          <a:lstStyle/>
          <a:p>
            <a:pPr algn="just">
              <a:lnSpc>
                <a:spcPct val="150000"/>
              </a:lnSpc>
              <a:spcBef>
                <a:spcPts val="0"/>
              </a:spcBef>
              <a:spcAft>
                <a:spcPts val="0"/>
              </a:spcAft>
            </a:pPr>
            <a:r>
              <a:rPr lang="en-US" sz="2400" b="1" dirty="0">
                <a:latin typeface="Times New Roman" panose="02020603050405020304" pitchFamily="18" charset="0"/>
                <a:ea typeface="SimSun" panose="02010600030101010101" pitchFamily="2" charset="-122"/>
                <a:cs typeface="Times New Roman" panose="02020603050405020304" pitchFamily="18" charset="0"/>
              </a:rPr>
              <a:t>TESTING</a:t>
            </a:r>
          </a:p>
          <a:p>
            <a:pPr marL="342900" indent="-342900" algn="just">
              <a:lnSpc>
                <a:spcPct val="150000"/>
              </a:lnSpc>
              <a:spcBef>
                <a:spcPts val="0"/>
              </a:spcBef>
              <a:spcAft>
                <a:spcPts val="0"/>
              </a:spcAft>
              <a:buFont typeface="Wingdings" panose="05000000000000000000" pitchFamily="2" charset="2"/>
              <a:buChar char="q"/>
            </a:pPr>
            <a:r>
              <a:rPr lang="en-US" sz="2400" b="1" dirty="0">
                <a:latin typeface="Times New Roman" panose="02020603050405020304" pitchFamily="18" charset="0"/>
                <a:ea typeface="SimSun" panose="02010600030101010101" pitchFamily="2" charset="-122"/>
                <a:cs typeface="Times New Roman" panose="02020603050405020304" pitchFamily="18" charset="0"/>
              </a:rPr>
              <a:t> </a:t>
            </a:r>
            <a:r>
              <a:rPr lang="en-US" b="1" dirty="0">
                <a:latin typeface="Times New Roman" panose="02020603050405020304" pitchFamily="18" charset="0"/>
                <a:ea typeface="SimSun" panose="02010600030101010101" pitchFamily="2" charset="-122"/>
                <a:cs typeface="Times New Roman" panose="02020603050405020304" pitchFamily="18" charset="0"/>
              </a:rPr>
              <a:t>FUNCTIONAL TESTING:</a:t>
            </a:r>
          </a:p>
          <a:p>
            <a:pPr algn="just">
              <a:lnSpc>
                <a:spcPct val="150000"/>
              </a:lnSpc>
              <a:spcBef>
                <a:spcPts val="0"/>
              </a:spcBef>
              <a:spcAft>
                <a:spcPts val="0"/>
              </a:spcAft>
            </a:pPr>
            <a:r>
              <a:rPr lang="en-US" dirty="0">
                <a:latin typeface="Times New Roman" panose="02020603050405020304" pitchFamily="18" charset="0"/>
                <a:ea typeface="SimSun" panose="02010600030101010101" pitchFamily="2" charset="-122"/>
                <a:cs typeface="Times New Roman" panose="02020603050405020304" pitchFamily="18" charset="0"/>
              </a:rPr>
              <a:t>       Verifies that the system performs its intended functions</a:t>
            </a:r>
            <a:r>
              <a:rPr lang="en-US" sz="2400" b="1" dirty="0">
                <a:latin typeface="Times New Roman" panose="02020603050405020304" pitchFamily="18" charset="0"/>
                <a:ea typeface="SimSun" panose="02010600030101010101" pitchFamily="2" charset="-122"/>
                <a:cs typeface="Times New Roman" panose="02020603050405020304" pitchFamily="18" charset="0"/>
              </a:rPr>
              <a:t>.</a:t>
            </a:r>
          </a:p>
          <a:p>
            <a:pPr marL="342900" indent="-342900" algn="just">
              <a:lnSpc>
                <a:spcPct val="150000"/>
              </a:lnSpc>
              <a:spcBef>
                <a:spcPts val="0"/>
              </a:spcBef>
              <a:spcAft>
                <a:spcPts val="0"/>
              </a:spcAft>
              <a:buFont typeface="Wingdings" panose="05000000000000000000" pitchFamily="2" charset="2"/>
              <a:buChar char="q"/>
            </a:pPr>
            <a:r>
              <a:rPr lang="en-US" b="1" dirty="0">
                <a:latin typeface="Times New Roman" panose="02020603050405020304" pitchFamily="18" charset="0"/>
                <a:ea typeface="SimSun" panose="02010600030101010101" pitchFamily="2" charset="-122"/>
                <a:cs typeface="Times New Roman" panose="02020603050405020304" pitchFamily="18" charset="0"/>
              </a:rPr>
              <a:t>SECURITY TESTING:</a:t>
            </a:r>
          </a:p>
          <a:p>
            <a:pPr algn="just">
              <a:lnSpc>
                <a:spcPct val="150000"/>
              </a:lnSpc>
              <a:spcBef>
                <a:spcPts val="0"/>
              </a:spcBef>
              <a:spcAft>
                <a:spcPts val="0"/>
              </a:spcAft>
            </a:pPr>
            <a:r>
              <a:rPr lang="en-US" b="1" dirty="0">
                <a:latin typeface="Times New Roman" panose="02020603050405020304" pitchFamily="18" charset="0"/>
                <a:ea typeface="SimSun" panose="02010600030101010101" pitchFamily="2" charset="-122"/>
                <a:cs typeface="Times New Roman" panose="02020603050405020304" pitchFamily="18" charset="0"/>
              </a:rPr>
              <a:t>       </a:t>
            </a:r>
            <a:r>
              <a:rPr lang="en-US" dirty="0">
                <a:latin typeface="Times New Roman" panose="02020603050405020304" pitchFamily="18" charset="0"/>
                <a:ea typeface="SimSun" panose="02010600030101010101" pitchFamily="2" charset="-122"/>
                <a:cs typeface="Times New Roman" panose="02020603050405020304" pitchFamily="18" charset="0"/>
              </a:rPr>
              <a:t>Identify vulnerabilities and ensure data protection.</a:t>
            </a:r>
          </a:p>
          <a:p>
            <a:pPr marL="285750" indent="-285750" algn="just">
              <a:lnSpc>
                <a:spcPct val="150000"/>
              </a:lnSpc>
              <a:spcBef>
                <a:spcPts val="0"/>
              </a:spcBef>
              <a:spcAft>
                <a:spcPts val="0"/>
              </a:spcAft>
              <a:buFont typeface="Wingdings" panose="05000000000000000000" pitchFamily="2" charset="2"/>
              <a:buChar char="q"/>
            </a:pPr>
            <a:r>
              <a:rPr lang="en-US" b="1" dirty="0">
                <a:latin typeface="Times New Roman" panose="02020603050405020304" pitchFamily="18" charset="0"/>
                <a:ea typeface="SimSun" panose="02010600030101010101" pitchFamily="2" charset="-122"/>
                <a:cs typeface="Times New Roman" panose="02020603050405020304" pitchFamily="18" charset="0"/>
              </a:rPr>
              <a:t>REGRESSION TESTING:</a:t>
            </a:r>
          </a:p>
          <a:p>
            <a:pPr algn="just">
              <a:lnSpc>
                <a:spcPct val="150000"/>
              </a:lnSpc>
              <a:spcBef>
                <a:spcPts val="0"/>
              </a:spcBef>
              <a:spcAft>
                <a:spcPts val="0"/>
              </a:spcAft>
            </a:pPr>
            <a:r>
              <a:rPr lang="en-US" dirty="0">
                <a:latin typeface="Times New Roman" panose="02020603050405020304" pitchFamily="18" charset="0"/>
                <a:ea typeface="SimSun" panose="02010600030101010101" pitchFamily="2" charset="-122"/>
                <a:cs typeface="Times New Roman" panose="02020603050405020304" pitchFamily="18" charset="0"/>
              </a:rPr>
              <a:t>      Ensure new changes don’t break existing functionality.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3821" y="668594"/>
            <a:ext cx="5493960" cy="513674"/>
          </a:xfrm>
          <a:prstGeom prst="rect">
            <a:avLst/>
          </a:prstGeom>
          <a:noFill/>
        </p:spPr>
        <p:txBody>
          <a:bodyPr wrap="none" rtlCol="0">
            <a:noAutofit/>
          </a:bodyPr>
          <a:lstStyle/>
          <a:p>
            <a:r>
              <a:rPr lang="en-US" sz="2400" b="1" dirty="0"/>
              <a:t>SAMPLE TESTING</a:t>
            </a:r>
          </a:p>
          <a:p>
            <a:endParaRPr lang="en-US" sz="2400" b="1" dirty="0"/>
          </a:p>
          <a:p>
            <a:r>
              <a:rPr lang="en-US" sz="2000" b="1" dirty="0">
                <a:latin typeface="Times New Roman" panose="02020603050405020304" pitchFamily="18" charset="0"/>
                <a:cs typeface="Times New Roman" panose="02020603050405020304" pitchFamily="18" charset="0"/>
              </a:rPr>
              <a:t> SCREENSHOTS: HOME SCREEN</a:t>
            </a:r>
          </a:p>
          <a:p>
            <a:endParaRPr lang="en-US" sz="2400" b="1" dirty="0"/>
          </a:p>
          <a:p>
            <a:endParaRPr lang="en-US" sz="2400" b="1" dirty="0"/>
          </a:p>
          <a:p>
            <a:endParaRPr lang="en-US" sz="2400" b="1" dirty="0"/>
          </a:p>
          <a:p>
            <a:endParaRPr lang="en-US" sz="2400" b="1" dirty="0"/>
          </a:p>
          <a:p>
            <a:endParaRPr lang="en-IN" sz="2400" b="1" dirty="0"/>
          </a:p>
        </p:txBody>
      </p:sp>
      <p:pic>
        <p:nvPicPr>
          <p:cNvPr id="3" name="Picture 2">
            <a:extLst>
              <a:ext uri="{FF2B5EF4-FFF2-40B4-BE49-F238E27FC236}">
                <a16:creationId xmlns:a16="http://schemas.microsoft.com/office/drawing/2014/main" id="{E83C5077-B608-B9FF-4BBB-32226690C46C}"/>
              </a:ext>
            </a:extLst>
          </p:cNvPr>
          <p:cNvPicPr>
            <a:picLocks noChangeAspect="1"/>
          </p:cNvPicPr>
          <p:nvPr/>
        </p:nvPicPr>
        <p:blipFill>
          <a:blip r:embed="rId2"/>
          <a:stretch>
            <a:fillRect/>
          </a:stretch>
        </p:blipFill>
        <p:spPr>
          <a:xfrm>
            <a:off x="1543665" y="2054942"/>
            <a:ext cx="9507793" cy="429669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2315" y="1036320"/>
            <a:ext cx="10798810" cy="4649414"/>
          </a:xfrm>
          <a:prstGeom prst="rect">
            <a:avLst/>
          </a:prstGeom>
          <a:noFill/>
        </p:spPr>
        <p:txBody>
          <a:bodyPr wrap="square" rtlCol="0">
            <a:spAutoFit/>
          </a:bodyPr>
          <a:lstStyle/>
          <a:p>
            <a:pPr>
              <a:lnSpc>
                <a:spcPct val="113000"/>
              </a:lnSpc>
              <a:spcBef>
                <a:spcPts val="500"/>
              </a:spcBef>
              <a:spcAft>
                <a:spcPts val="1000"/>
              </a:spcAft>
            </a:pPr>
            <a:r>
              <a:rPr lang="en-US" sz="2400" b="1" dirty="0">
                <a:effectLst/>
                <a:latin typeface="Times New Roman" panose="02020603050405020304" pitchFamily="18" charset="0"/>
                <a:ea typeface="SimSun" panose="02010600030101010101" pitchFamily="2" charset="-122"/>
                <a:cs typeface="Times New Roman" panose="02020603050405020304" pitchFamily="18" charset="0"/>
              </a:rPr>
              <a:t>ABSTRACT:</a:t>
            </a:r>
          </a:p>
          <a:p>
            <a:pPr marL="285750" indent="-285750" algn="just">
              <a:lnSpc>
                <a:spcPct val="113000"/>
              </a:lnSpc>
              <a:spcBef>
                <a:spcPts val="500"/>
              </a:spcBef>
              <a:spcAft>
                <a:spcPts val="1000"/>
              </a:spcAft>
              <a:buFont typeface="Wingdings" panose="05000000000000000000" pitchFamily="2" charset="2"/>
              <a:buChar char="q"/>
            </a:pPr>
            <a:r>
              <a:rPr lang="en-US" dirty="0">
                <a:effectLst/>
                <a:latin typeface="Times New Roman" panose="02020603050405020304" pitchFamily="18" charset="0"/>
                <a:ea typeface="SimSun" panose="02010600030101010101" pitchFamily="2" charset="-122"/>
                <a:cs typeface="Times New Roman" panose="02020603050405020304" pitchFamily="18" charset="0"/>
              </a:rPr>
              <a:t>This courier management system provides a digital platform that simplifies the process of parcel booking, tracking, dispatching, and delivery management for courier companies.</a:t>
            </a:r>
          </a:p>
          <a:p>
            <a:pPr marL="285750" indent="-285750" algn="just">
              <a:lnSpc>
                <a:spcPct val="113000"/>
              </a:lnSpc>
              <a:spcBef>
                <a:spcPts val="500"/>
              </a:spcBef>
              <a:spcAft>
                <a:spcPts val="1000"/>
              </a:spcAft>
              <a:buFont typeface="Wingdings" panose="05000000000000000000" pitchFamily="2" charset="2"/>
              <a:buChar char="q"/>
            </a:pPr>
            <a:r>
              <a:rPr lang="en-US" dirty="0">
                <a:effectLst/>
                <a:latin typeface="Times New Roman" panose="02020603050405020304" pitchFamily="18" charset="0"/>
                <a:ea typeface="SimSun" panose="02010600030101010101" pitchFamily="2" charset="-122"/>
                <a:cs typeface="Times New Roman" panose="02020603050405020304" pitchFamily="18" charset="0"/>
              </a:rPr>
              <a:t>This structured around three main user roles: Admin, Staff, and Customer.</a:t>
            </a:r>
          </a:p>
          <a:p>
            <a:pPr marL="285750" indent="-285750" algn="just">
              <a:lnSpc>
                <a:spcPct val="113000"/>
              </a:lnSpc>
              <a:spcBef>
                <a:spcPts val="500"/>
              </a:spcBef>
              <a:spcAft>
                <a:spcPts val="100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Customers can register, book shipments, and track their parcels in real-time.</a:t>
            </a:r>
          </a:p>
          <a:p>
            <a:pPr marL="285750" indent="-285750" algn="just">
              <a:lnSpc>
                <a:spcPct val="113000"/>
              </a:lnSpc>
              <a:spcBef>
                <a:spcPts val="500"/>
              </a:spcBef>
              <a:spcAft>
                <a:spcPts val="100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Staff can manage parcel status, assign deliveries, and update shipment progress. </a:t>
            </a:r>
          </a:p>
          <a:p>
            <a:pPr marL="285750" indent="-285750" algn="just">
              <a:lnSpc>
                <a:spcPct val="113000"/>
              </a:lnSpc>
              <a:spcBef>
                <a:spcPts val="500"/>
              </a:spcBef>
              <a:spcAft>
                <a:spcPts val="100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 Admin has full control over the system, including managing users, viewing reports, and overseeing parcel logistics.</a:t>
            </a:r>
            <a:endParaRPr lang="en-IN" dirty="0">
              <a:latin typeface="Times New Roman" panose="02020603050405020304" pitchFamily="18" charset="0"/>
              <a:cs typeface="Times New Roman" panose="02020603050405020304" pitchFamily="18" charset="0"/>
            </a:endParaRPr>
          </a:p>
          <a:p>
            <a:pPr algn="just">
              <a:lnSpc>
                <a:spcPct val="113000"/>
              </a:lnSpc>
              <a:spcBef>
                <a:spcPts val="500"/>
              </a:spcBef>
              <a:spcAft>
                <a:spcPts val="1000"/>
              </a:spcAft>
            </a:pPr>
            <a:r>
              <a:rPr lang="en-US" dirty="0">
                <a:effectLst/>
                <a:latin typeface="Times New Roman" panose="02020603050405020304" pitchFamily="18" charset="0"/>
                <a:ea typeface="SimSun" panose="02010600030101010101" pitchFamily="2" charset="-122"/>
                <a:cs typeface="Times New Roman" panose="02020603050405020304" pitchFamily="18" charset="0"/>
              </a:rPr>
              <a:t> </a:t>
            </a:r>
          </a:p>
          <a:p>
            <a:pPr marL="285750" indent="-285750" algn="just">
              <a:lnSpc>
                <a:spcPct val="113000"/>
              </a:lnSpc>
              <a:spcBef>
                <a:spcPts val="500"/>
              </a:spcBef>
              <a:spcAft>
                <a:spcPts val="1000"/>
              </a:spcAft>
              <a:buFont typeface="Wingdings" panose="05000000000000000000" pitchFamily="2" charset="2"/>
              <a:buChar char="q"/>
            </a:pPr>
            <a:endParaRPr lang="en-US"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E3588B-41DE-4486-6DDB-C813BFD9E364}"/>
              </a:ext>
            </a:extLst>
          </p:cNvPr>
          <p:cNvPicPr>
            <a:picLocks noChangeAspect="1"/>
          </p:cNvPicPr>
          <p:nvPr/>
        </p:nvPicPr>
        <p:blipFill>
          <a:blip r:embed="rId2"/>
          <a:stretch>
            <a:fillRect/>
          </a:stretch>
        </p:blipFill>
        <p:spPr>
          <a:xfrm>
            <a:off x="1799304" y="1641986"/>
            <a:ext cx="7580670" cy="4463845"/>
          </a:xfrm>
          <a:prstGeom prst="rect">
            <a:avLst/>
          </a:prstGeom>
        </p:spPr>
      </p:pic>
      <p:sp>
        <p:nvSpPr>
          <p:cNvPr id="4" name="TextBox 3">
            <a:extLst>
              <a:ext uri="{FF2B5EF4-FFF2-40B4-BE49-F238E27FC236}">
                <a16:creationId xmlns:a16="http://schemas.microsoft.com/office/drawing/2014/main" id="{BA0A0F88-54BF-8DF5-88C3-51AF157BD5DD}"/>
              </a:ext>
            </a:extLst>
          </p:cNvPr>
          <p:cNvSpPr txBox="1"/>
          <p:nvPr/>
        </p:nvSpPr>
        <p:spPr>
          <a:xfrm>
            <a:off x="1130710" y="523132"/>
            <a:ext cx="6096000" cy="458074"/>
          </a:xfrm>
          <a:prstGeom prst="rect">
            <a:avLst/>
          </a:prstGeom>
          <a:noFill/>
        </p:spPr>
        <p:txBody>
          <a:bodyPr wrap="square">
            <a:spAutoFit/>
          </a:bodyPr>
          <a:lstStyle/>
          <a:p>
            <a:pPr algn="just">
              <a:lnSpc>
                <a:spcPct val="150000"/>
              </a:lnSpc>
              <a:spcBef>
                <a:spcPts val="0"/>
              </a:spcBef>
              <a:spcAft>
                <a:spcPts val="0"/>
              </a:spcAft>
            </a:pPr>
            <a:r>
              <a:rPr lang="en-US" b="1" dirty="0">
                <a:latin typeface="Times New Roman" panose="02020603050405020304" pitchFamily="18" charset="0"/>
                <a:ea typeface="SimSun" panose="02010600030101010101" pitchFamily="2" charset="-122"/>
                <a:cs typeface="Times New Roman" panose="02020603050405020304" pitchFamily="18" charset="0"/>
              </a:rPr>
              <a:t>ADMIN LOGIN SCREEN:</a:t>
            </a:r>
            <a:endParaRPr lang="en-US" sz="1800" b="1" dirty="0">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28AF25-8DE2-BABF-BE86-5D12E07B1A9C}"/>
              </a:ext>
            </a:extLst>
          </p:cNvPr>
          <p:cNvPicPr>
            <a:picLocks noChangeAspect="1"/>
          </p:cNvPicPr>
          <p:nvPr/>
        </p:nvPicPr>
        <p:blipFill>
          <a:blip r:embed="rId2"/>
          <a:stretch>
            <a:fillRect/>
          </a:stretch>
        </p:blipFill>
        <p:spPr>
          <a:xfrm>
            <a:off x="1927122" y="1386348"/>
            <a:ext cx="7757651" cy="4581833"/>
          </a:xfrm>
          <a:prstGeom prst="rect">
            <a:avLst/>
          </a:prstGeom>
        </p:spPr>
      </p:pic>
      <p:sp>
        <p:nvSpPr>
          <p:cNvPr id="4" name="TextBox 3">
            <a:extLst>
              <a:ext uri="{FF2B5EF4-FFF2-40B4-BE49-F238E27FC236}">
                <a16:creationId xmlns:a16="http://schemas.microsoft.com/office/drawing/2014/main" id="{EE8B96E9-2BC9-539F-077B-DDEBC46F406B}"/>
              </a:ext>
            </a:extLst>
          </p:cNvPr>
          <p:cNvSpPr txBox="1"/>
          <p:nvPr/>
        </p:nvSpPr>
        <p:spPr>
          <a:xfrm>
            <a:off x="1258529" y="431745"/>
            <a:ext cx="6096000" cy="458074"/>
          </a:xfrm>
          <a:prstGeom prst="rect">
            <a:avLst/>
          </a:prstGeom>
          <a:noFill/>
        </p:spPr>
        <p:txBody>
          <a:bodyPr wrap="square">
            <a:spAutoFit/>
          </a:bodyPr>
          <a:lstStyle/>
          <a:p>
            <a:pPr algn="just">
              <a:lnSpc>
                <a:spcPct val="150000"/>
              </a:lnSpc>
              <a:spcBef>
                <a:spcPts val="0"/>
              </a:spcBef>
              <a:spcAft>
                <a:spcPts val="0"/>
              </a:spcAft>
            </a:pPr>
            <a:r>
              <a:rPr lang="en-US" b="1" dirty="0">
                <a:latin typeface="Times New Roman" panose="02020603050405020304" pitchFamily="18" charset="0"/>
                <a:ea typeface="SimSun" panose="02010600030101010101" pitchFamily="2" charset="-122"/>
                <a:cs typeface="Times New Roman" panose="02020603050405020304" pitchFamily="18" charset="0"/>
              </a:rPr>
              <a:t>EMPLOYEE  SCREEN:</a:t>
            </a:r>
            <a:endParaRPr lang="en-US" sz="1800" b="1"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65624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69C48E-4EC3-ADBC-F946-850B7715FB66}"/>
              </a:ext>
            </a:extLst>
          </p:cNvPr>
          <p:cNvPicPr>
            <a:picLocks noChangeAspect="1"/>
          </p:cNvPicPr>
          <p:nvPr/>
        </p:nvPicPr>
        <p:blipFill>
          <a:blip r:embed="rId2"/>
          <a:stretch>
            <a:fillRect/>
          </a:stretch>
        </p:blipFill>
        <p:spPr>
          <a:xfrm>
            <a:off x="2035278" y="1738291"/>
            <a:ext cx="7688826" cy="4513005"/>
          </a:xfrm>
          <a:prstGeom prst="rect">
            <a:avLst/>
          </a:prstGeom>
        </p:spPr>
      </p:pic>
      <p:sp>
        <p:nvSpPr>
          <p:cNvPr id="4" name="TextBox 3">
            <a:extLst>
              <a:ext uri="{FF2B5EF4-FFF2-40B4-BE49-F238E27FC236}">
                <a16:creationId xmlns:a16="http://schemas.microsoft.com/office/drawing/2014/main" id="{CC3A989D-308C-D868-542F-4F8FABD87CE2}"/>
              </a:ext>
            </a:extLst>
          </p:cNvPr>
          <p:cNvSpPr txBox="1"/>
          <p:nvPr/>
        </p:nvSpPr>
        <p:spPr>
          <a:xfrm>
            <a:off x="1474838" y="606704"/>
            <a:ext cx="6096000" cy="458074"/>
          </a:xfrm>
          <a:prstGeom prst="rect">
            <a:avLst/>
          </a:prstGeom>
          <a:noFill/>
        </p:spPr>
        <p:txBody>
          <a:bodyPr wrap="square">
            <a:spAutoFit/>
          </a:bodyPr>
          <a:lstStyle/>
          <a:p>
            <a:pPr algn="just">
              <a:lnSpc>
                <a:spcPct val="150000"/>
              </a:lnSpc>
              <a:spcBef>
                <a:spcPts val="0"/>
              </a:spcBef>
              <a:spcAft>
                <a:spcPts val="0"/>
              </a:spcAft>
            </a:pPr>
            <a:r>
              <a:rPr lang="en-US" b="1" dirty="0">
                <a:latin typeface="Times New Roman" panose="02020603050405020304" pitchFamily="18" charset="0"/>
                <a:ea typeface="SimSun" panose="02010600030101010101" pitchFamily="2" charset="-122"/>
                <a:cs typeface="Times New Roman" panose="02020603050405020304" pitchFamily="18" charset="0"/>
              </a:rPr>
              <a:t>COURIER STATUS  SCREEN:</a:t>
            </a:r>
            <a:endParaRPr lang="en-US" sz="1800" b="1"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3858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819DDF-CEF7-8E27-84EE-04B2628CE06B}"/>
              </a:ext>
            </a:extLst>
          </p:cNvPr>
          <p:cNvSpPr txBox="1"/>
          <p:nvPr/>
        </p:nvSpPr>
        <p:spPr>
          <a:xfrm>
            <a:off x="806245" y="717755"/>
            <a:ext cx="10579510" cy="3089564"/>
          </a:xfrm>
          <a:prstGeom prst="rect">
            <a:avLst/>
          </a:prstGeom>
          <a:noFill/>
        </p:spPr>
        <p:txBody>
          <a:bodyPr wrap="square">
            <a:spAutoFit/>
          </a:bodyPr>
          <a:lstStyle/>
          <a:p>
            <a:pPr algn="just">
              <a:lnSpc>
                <a:spcPct val="150000"/>
              </a:lnSpc>
              <a:spcBef>
                <a:spcPts val="0"/>
              </a:spcBef>
              <a:spcAft>
                <a:spcPts val="0"/>
              </a:spcAft>
            </a:pPr>
            <a:r>
              <a:rPr lang="en-US" sz="2400" b="1" dirty="0">
                <a:latin typeface="Times New Roman" panose="02020603050405020304" pitchFamily="18" charset="0"/>
                <a:ea typeface="SimSun" panose="02010600030101010101" pitchFamily="2" charset="-122"/>
                <a:cs typeface="Times New Roman" panose="02020603050405020304" pitchFamily="18" charset="0"/>
              </a:rPr>
              <a:t>CONCLUSION</a:t>
            </a:r>
          </a:p>
          <a:p>
            <a:pPr algn="just">
              <a:lnSpc>
                <a:spcPct val="150000"/>
              </a:lnSpc>
              <a:spcBef>
                <a:spcPts val="0"/>
              </a:spcBef>
              <a:spcAft>
                <a:spcPts val="0"/>
              </a:spcAft>
            </a:pPr>
            <a:endParaRPr lang="en-US"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50000"/>
              </a:lnSpc>
              <a:spcBef>
                <a:spcPts val="0"/>
              </a:spcBef>
              <a:spcAft>
                <a:spcPts val="0"/>
              </a:spcAft>
              <a:buFont typeface="Wingdings" panose="05000000000000000000" pitchFamily="2" charset="2"/>
              <a:buChar char="q"/>
            </a:pPr>
            <a:r>
              <a:rPr lang="en-US" dirty="0">
                <a:latin typeface="Times New Roman" panose="02020603050405020304" pitchFamily="18" charset="0"/>
                <a:ea typeface="SimSun" panose="02010600030101010101" pitchFamily="2" charset="-122"/>
                <a:cs typeface="Times New Roman" panose="02020603050405020304" pitchFamily="18" charset="0"/>
              </a:rPr>
              <a:t>The Courier Management System streamlines and automates the entire courier process, enhancing efficiency, accuracy, and user satisfaction. </a:t>
            </a:r>
          </a:p>
          <a:p>
            <a:pPr algn="just">
              <a:lnSpc>
                <a:spcPct val="150000"/>
              </a:lnSpc>
              <a:spcBef>
                <a:spcPts val="0"/>
              </a:spcBef>
              <a:spcAft>
                <a:spcPts val="0"/>
              </a:spcAft>
            </a:pPr>
            <a:endParaRPr lang="en-US"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50000"/>
              </a:lnSpc>
              <a:spcBef>
                <a:spcPts val="0"/>
              </a:spcBef>
              <a:spcAft>
                <a:spcPts val="0"/>
              </a:spcAft>
              <a:buFont typeface="Wingdings" panose="05000000000000000000" pitchFamily="2" charset="2"/>
              <a:buChar char="q"/>
            </a:pPr>
            <a:r>
              <a:rPr lang="en-US" dirty="0">
                <a:latin typeface="Times New Roman" panose="02020603050405020304" pitchFamily="18" charset="0"/>
                <a:ea typeface="SimSun" panose="02010600030101010101" pitchFamily="2" charset="-122"/>
                <a:cs typeface="Times New Roman" panose="02020603050405020304" pitchFamily="18" charset="0"/>
              </a:rPr>
              <a:t>By digitizing core functions such as booking, tracking, delivery updates, and payment handling, the system reduces manual errors and saves time for both service providers and customers.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5A15A5-9FD1-BE2B-A8B6-AB78A64258C3}"/>
              </a:ext>
            </a:extLst>
          </p:cNvPr>
          <p:cNvSpPr txBox="1"/>
          <p:nvPr/>
        </p:nvSpPr>
        <p:spPr>
          <a:xfrm>
            <a:off x="875070" y="639097"/>
            <a:ext cx="10481187" cy="4308872"/>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FUTURE OF SCOPE</a:t>
            </a:r>
          </a:p>
          <a:p>
            <a:endParaRPr lang="en-IN" sz="2400"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future of Courier Management Systems is highly promising, with increasing demand for fast, reliable, and tech-driven logistics solutions. Some potential areas of growth include:</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AI and Machine Learning Integration:</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Route optimization, delivery time prediction, and customer behavior analysis can be enhanced using intelligent algorithms.</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Mobile App Expansion:</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Fully functional mobile apps for customers, drivers, and admins will enable better user experience and real-time communication</a:t>
            </a:r>
            <a:r>
              <a:rPr lang="en-US" sz="2400" b="1" dirty="0"/>
              <a:t>.</a:t>
            </a:r>
            <a:endParaRPr lang="en-IN" sz="2400"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84400" y="2712720"/>
            <a:ext cx="6024880" cy="1106805"/>
          </a:xfrm>
          <a:prstGeom prst="rect">
            <a:avLst/>
          </a:prstGeom>
          <a:noFill/>
        </p:spPr>
        <p:txBody>
          <a:bodyPr wrap="square" rtlCol="0">
            <a:spAutoFit/>
          </a:bodyPr>
          <a:lstStyle/>
          <a:p>
            <a:pPr algn="ctr"/>
            <a:r>
              <a:rPr lang="en-US" sz="6600" b="1" dirty="0">
                <a:latin typeface="Times New Roman" panose="02020603050405020304" pitchFamily="18" charset="0"/>
                <a:cs typeface="Times New Roman" panose="02020603050405020304" pitchFamily="18"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8355" y="1078230"/>
            <a:ext cx="10697845" cy="2940870"/>
          </a:xfrm>
          <a:prstGeom prst="rect">
            <a:avLst/>
          </a:prstGeom>
          <a:noFill/>
        </p:spPr>
        <p:txBody>
          <a:bodyPr wrap="square" rtlCol="0">
            <a:spAutoFit/>
          </a:bodyPr>
          <a:lstStyle/>
          <a:p>
            <a:pPr algn="l">
              <a:lnSpc>
                <a:spcPct val="113000"/>
              </a:lnSpc>
              <a:spcBef>
                <a:spcPts val="500"/>
              </a:spcBef>
              <a:spcAft>
                <a:spcPts val="1000"/>
              </a:spcAft>
              <a:buClrTx/>
              <a:buSzTx/>
              <a:buFontTx/>
            </a:pPr>
            <a:r>
              <a:rPr lang="en-US" sz="2400" b="1" dirty="0">
                <a:effectLst/>
                <a:latin typeface="Times New Roman" panose="02020603050405020304" pitchFamily="18" charset="0"/>
                <a:ea typeface="SimSun" panose="02010600030101010101" pitchFamily="2" charset="-122"/>
                <a:cs typeface="Times New Roman" panose="02020603050405020304" pitchFamily="18" charset="0"/>
              </a:rPr>
              <a:t>INTRODUCTION:</a:t>
            </a:r>
          </a:p>
          <a:p>
            <a:pPr marL="285750" indent="-285750" algn="just">
              <a:lnSpc>
                <a:spcPct val="113000"/>
              </a:lnSpc>
              <a:spcBef>
                <a:spcPts val="500"/>
              </a:spcBef>
              <a:spcAft>
                <a:spcPts val="1000"/>
              </a:spcAft>
              <a:buFont typeface="Wingdings" panose="05000000000000000000" charset="0"/>
              <a:buChar char="q"/>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The Courier Management System is developed to address these challenges by providing an automated solution for managing courier operations.</a:t>
            </a:r>
          </a:p>
          <a:p>
            <a:pPr marL="285750" indent="-285750" algn="just">
              <a:lnSpc>
                <a:spcPct val="113000"/>
              </a:lnSpc>
              <a:spcBef>
                <a:spcPts val="500"/>
              </a:spcBef>
              <a:spcAft>
                <a:spcPts val="1000"/>
              </a:spcAft>
              <a:buFont typeface="Wingdings" panose="05000000000000000000" charset="0"/>
              <a:buChar char="q"/>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This system is designed to streamline various processes involved in courier services such as parcel booking, tracking, dispatching, delivery confirmation, and record-keeping.</a:t>
            </a:r>
            <a:endParaRPr lang="en-US"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13000"/>
              </a:lnSpc>
              <a:spcBef>
                <a:spcPts val="500"/>
              </a:spcBef>
              <a:spcAft>
                <a:spcPts val="1000"/>
              </a:spcAft>
              <a:buFont typeface="Wingdings" panose="05000000000000000000" charset="0"/>
              <a:buChar char="q"/>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By integrating these functionalities into a single digital platform, the system enhances both operational efficiency and customer experience.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1835" y="873760"/>
            <a:ext cx="11083925" cy="3133230"/>
          </a:xfrm>
          <a:prstGeom prst="rect">
            <a:avLst/>
          </a:prstGeom>
          <a:noFill/>
        </p:spPr>
        <p:txBody>
          <a:bodyPr wrap="square" rtlCol="0">
            <a:spAutoFit/>
          </a:bodyPr>
          <a:lstStyle/>
          <a:p>
            <a:pPr algn="just">
              <a:lnSpc>
                <a:spcPct val="113000"/>
              </a:lnSpc>
              <a:spcBef>
                <a:spcPts val="500"/>
              </a:spcBef>
              <a:spcAft>
                <a:spcPts val="1000"/>
              </a:spcAft>
            </a:pPr>
            <a:r>
              <a:rPr lang="en-US" sz="2400" b="1" dirty="0">
                <a:effectLst/>
                <a:latin typeface="Times New Roman" panose="02020603050405020304" pitchFamily="18" charset="0"/>
                <a:ea typeface="SimSun" panose="02010600030101010101" pitchFamily="2" charset="-122"/>
                <a:cs typeface="Times New Roman" panose="02020603050405020304" pitchFamily="18" charset="0"/>
              </a:rPr>
              <a:t>EXISTING SYSTEM:</a:t>
            </a:r>
            <a:endParaRPr lang="en-US" sz="2400" dirty="0">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lnSpc>
                <a:spcPct val="113000"/>
              </a:lnSpc>
              <a:spcBef>
                <a:spcPts val="500"/>
              </a:spcBef>
              <a:spcAft>
                <a:spcPts val="1000"/>
              </a:spcAft>
              <a:buFont typeface="Wingdings" panose="05000000000000000000" charset="0"/>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current courier management processes in many organizations are often semi-automated or entirely manual.</a:t>
            </a:r>
          </a:p>
          <a:p>
            <a:pPr marL="285750" indent="-285750">
              <a:lnSpc>
                <a:spcPct val="113000"/>
              </a:lnSpc>
              <a:spcBef>
                <a:spcPts val="500"/>
              </a:spcBef>
              <a:spcAft>
                <a:spcPts val="1000"/>
              </a:spcAft>
              <a:buFont typeface="Wingdings" panose="05000000000000000000" charset="0"/>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Many small to mid-sized companies rely on paper-based logs and phone calls for booking and tracking parcels. </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3000"/>
              </a:lnSpc>
              <a:spcBef>
                <a:spcPts val="500"/>
              </a:spcBef>
              <a:spcAft>
                <a:spcPts val="1000"/>
              </a:spcAft>
              <a:buFont typeface="Wingdings" panose="05000000000000000000" charset="0"/>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This traditional approach has several limitations, especially in handling a growing number of shipments and maintaining customer satisfaction.</a:t>
            </a:r>
          </a:p>
          <a:p>
            <a:pPr marL="285750" indent="-285750">
              <a:lnSpc>
                <a:spcPct val="113000"/>
              </a:lnSpc>
              <a:spcBef>
                <a:spcPts val="500"/>
              </a:spcBef>
              <a:spcAft>
                <a:spcPts val="1000"/>
              </a:spcAft>
              <a:buFont typeface="Wingdings" panose="05000000000000000000" charset="0"/>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Some use basic desktop or web applications, but these systems lack real-time tracking, automation, and integration with mobile apps or GPS.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8761" y="806245"/>
            <a:ext cx="10559784" cy="3513779"/>
          </a:xfrm>
          <a:prstGeom prst="rect">
            <a:avLst/>
          </a:prstGeom>
          <a:noFill/>
        </p:spPr>
        <p:txBody>
          <a:bodyPr wrap="square">
            <a:spAutoFit/>
          </a:bodyPr>
          <a:lstStyle/>
          <a:p>
            <a:pPr algn="l">
              <a:lnSpc>
                <a:spcPct val="113000"/>
              </a:lnSpc>
              <a:spcBef>
                <a:spcPts val="500"/>
              </a:spcBef>
              <a:spcAft>
                <a:spcPts val="1000"/>
              </a:spcAft>
              <a:buClrTx/>
              <a:buSzTx/>
              <a:buFontTx/>
            </a:pPr>
            <a:r>
              <a:rPr lang="en-US" sz="2400" b="1" dirty="0">
                <a:effectLst/>
                <a:latin typeface="Times New Roman" panose="02020603050405020304" pitchFamily="18" charset="0"/>
                <a:ea typeface="SimSun" panose="02010600030101010101" pitchFamily="2" charset="-122"/>
                <a:cs typeface="Times New Roman" panose="02020603050405020304" pitchFamily="18" charset="0"/>
              </a:rPr>
              <a:t>PROPOSED SYSTEM:</a:t>
            </a:r>
          </a:p>
          <a:p>
            <a:pPr marL="285750" indent="-285750" algn="l">
              <a:lnSpc>
                <a:spcPct val="113000"/>
              </a:lnSpc>
              <a:spcBef>
                <a:spcPts val="500"/>
              </a:spcBef>
              <a:spcAft>
                <a:spcPts val="1000"/>
              </a:spcAft>
              <a:buClrTx/>
              <a:buSzTx/>
              <a:buFont typeface="Wingdings" panose="05000000000000000000" charset="0"/>
              <a:buChar char="q"/>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The proposed system allows customers to book parcels online, generate tracking IDs instantly, and monitor the real-time status of their shipments.</a:t>
            </a:r>
            <a:endParaRPr lang="en-US" dirty="0">
              <a:latin typeface="Times New Roman" panose="02020603050405020304" pitchFamily="18" charset="0"/>
              <a:ea typeface="SimSun" panose="02010600030101010101" pitchFamily="2" charset="-122"/>
              <a:cs typeface="Times New Roman" panose="02020603050405020304" pitchFamily="18" charset="0"/>
              <a:sym typeface="+mn-ea"/>
            </a:endParaRPr>
          </a:p>
          <a:p>
            <a:pPr marL="285750" indent="-285750" algn="l">
              <a:lnSpc>
                <a:spcPct val="113000"/>
              </a:lnSpc>
              <a:spcBef>
                <a:spcPts val="500"/>
              </a:spcBef>
              <a:spcAft>
                <a:spcPts val="1000"/>
              </a:spcAft>
              <a:buClrTx/>
              <a:buSzTx/>
              <a:buFont typeface="Wingdings" panose="05000000000000000000" charset="0"/>
              <a:buChar char="q"/>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It enables staff members to update parcel status, assign </a:t>
            </a:r>
            <a:r>
              <a:rPr lang="en-US" sz="1800">
                <a:effectLst/>
                <a:latin typeface="Times New Roman" panose="02020603050405020304" pitchFamily="18" charset="0"/>
                <a:ea typeface="SimSun" panose="02010600030101010101" pitchFamily="2" charset="-122"/>
                <a:cs typeface="Times New Roman" panose="02020603050405020304" pitchFamily="18" charset="0"/>
              </a:rPr>
              <a:t>delivery personally, </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and manage daily tasks through an intuitive dashboard.</a:t>
            </a:r>
          </a:p>
          <a:p>
            <a:pPr marL="285750" indent="-285750" algn="l">
              <a:lnSpc>
                <a:spcPct val="113000"/>
              </a:lnSpc>
              <a:spcBef>
                <a:spcPts val="500"/>
              </a:spcBef>
              <a:spcAft>
                <a:spcPts val="1000"/>
              </a:spcAft>
              <a:buClrTx/>
              <a:buSzTx/>
              <a:buFont typeface="Wingdings" panose="05000000000000000000" charset="0"/>
              <a:buChar char="q"/>
            </a:pPr>
            <a:r>
              <a:rPr lang="en-US" dirty="0">
                <a:latin typeface="Times New Roman" panose="02020603050405020304" pitchFamily="18" charset="0"/>
                <a:ea typeface="SimSun" panose="02010600030101010101" pitchFamily="2" charset="-122"/>
                <a:cs typeface="Times New Roman" panose="02020603050405020304" pitchFamily="18" charset="0"/>
              </a:rPr>
              <a:t>Customers can track parcels live, receive SMS/email notifications, and make payments online.</a:t>
            </a:r>
          </a:p>
          <a:p>
            <a:pPr marL="285750" indent="-285750" algn="l">
              <a:lnSpc>
                <a:spcPct val="113000"/>
              </a:lnSpc>
              <a:spcBef>
                <a:spcPts val="500"/>
              </a:spcBef>
              <a:spcAft>
                <a:spcPts val="1000"/>
              </a:spcAft>
              <a:buClrTx/>
              <a:buSzTx/>
              <a:buFont typeface="Wingdings" panose="05000000000000000000" charset="0"/>
              <a:buChar char="q"/>
            </a:pPr>
            <a:r>
              <a:rPr lang="en-US" dirty="0">
                <a:latin typeface="Times New Roman" panose="02020603050405020304" pitchFamily="18" charset="0"/>
                <a:ea typeface="SimSun" panose="02010600030101010101" pitchFamily="2" charset="-122"/>
                <a:cs typeface="Times New Roman" panose="02020603050405020304" pitchFamily="18" charset="0"/>
              </a:rPr>
              <a:t>Delivery staff will use a mobile app for live delivery updates and digital proof of delivery (e.g., e-signature or photo).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8595" y="806245"/>
            <a:ext cx="10825316" cy="4807535"/>
          </a:xfrm>
          <a:prstGeom prst="rect">
            <a:avLst/>
          </a:prstGeom>
          <a:noFill/>
        </p:spPr>
        <p:txBody>
          <a:bodyPr wrap="square" rtlCol="0">
            <a:spAutoFit/>
          </a:bodyPr>
          <a:lstStyle/>
          <a:p>
            <a:pPr fontAlgn="base">
              <a:lnSpc>
                <a:spcPct val="150000"/>
              </a:lnSpc>
              <a:spcBef>
                <a:spcPts val="500"/>
              </a:spcBef>
              <a:spcAft>
                <a:spcPts val="0"/>
              </a:spcAft>
            </a:pPr>
            <a:r>
              <a:rPr lang="en-US" sz="2400" b="1" dirty="0">
                <a:effectLst/>
                <a:latin typeface="Times New Roman" panose="02020603050405020304" pitchFamily="18" charset="0"/>
                <a:ea typeface="Calibri" panose="020F0502020204030204" pitchFamily="34" charset="0"/>
              </a:rPr>
              <a:t>SYSTEM ANALYSIS</a:t>
            </a:r>
          </a:p>
          <a:p>
            <a:pPr fontAlgn="base">
              <a:lnSpc>
                <a:spcPct val="150000"/>
              </a:lnSpc>
              <a:spcBef>
                <a:spcPts val="500"/>
              </a:spcBef>
              <a:spcAft>
                <a:spcPts val="0"/>
              </a:spcAft>
            </a:pPr>
            <a:r>
              <a:rPr lang="en-US" sz="2000" b="1" dirty="0">
                <a:latin typeface="Times New Roman" panose="02020603050405020304" pitchFamily="18" charset="0"/>
                <a:ea typeface="Calibri" panose="020F0502020204030204" pitchFamily="34" charset="0"/>
              </a:rPr>
              <a:t>FESABILITY ANALYSIS:</a:t>
            </a:r>
          </a:p>
          <a:p>
            <a:pPr marL="342900" indent="-342900" fontAlgn="base">
              <a:lnSpc>
                <a:spcPct val="150000"/>
              </a:lnSpc>
              <a:spcBef>
                <a:spcPts val="500"/>
              </a:spcBef>
              <a:spcAft>
                <a:spcPts val="0"/>
              </a:spcAft>
              <a:buFont typeface="Wingdings" panose="05000000000000000000" pitchFamily="2" charset="2"/>
              <a:buChar char="q"/>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Technical Feasibility </a:t>
            </a:r>
            <a:r>
              <a:rPr lang="en-US" dirty="0">
                <a:effectLst/>
                <a:latin typeface="Times New Roman" panose="02020603050405020304" pitchFamily="18" charset="0"/>
                <a:ea typeface="Calibri" panose="020F0502020204030204" pitchFamily="34" charset="0"/>
                <a:cs typeface="Times New Roman" panose="02020603050405020304" pitchFamily="18" charset="0"/>
              </a:rPr>
              <a:t>: The proposed system is technically feasible as it is developed using well-established technologies such as Python, SQLite/MySQL for database management, and optionally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Tkinter</a:t>
            </a:r>
            <a:r>
              <a:rPr lang="en-US" dirty="0">
                <a:effectLst/>
                <a:latin typeface="Times New Roman" panose="02020603050405020304" pitchFamily="18" charset="0"/>
                <a:ea typeface="Calibri" panose="020F0502020204030204" pitchFamily="34" charset="0"/>
                <a:cs typeface="Times New Roman" panose="02020603050405020304" pitchFamily="18" charset="0"/>
              </a:rPr>
              <a:t>, Flask, or Django for the user interface. </a:t>
            </a:r>
          </a:p>
          <a:p>
            <a:pPr marL="342900" indent="-342900" fontAlgn="base">
              <a:lnSpc>
                <a:spcPct val="150000"/>
              </a:lnSpc>
              <a:spcBef>
                <a:spcPts val="500"/>
              </a:spcBef>
              <a:spcAft>
                <a:spcPts val="0"/>
              </a:spcAft>
              <a:buFont typeface="Wingdings" panose="05000000000000000000" pitchFamily="2" charset="2"/>
              <a:buChar char="q"/>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Schedule Feasibility </a:t>
            </a:r>
            <a:r>
              <a:rPr lang="en-US" dirty="0">
                <a:effectLst/>
                <a:latin typeface="Times New Roman" panose="02020603050405020304" pitchFamily="18" charset="0"/>
                <a:ea typeface="Calibri" panose="020F0502020204030204" pitchFamily="34" charset="0"/>
                <a:cs typeface="Times New Roman" panose="02020603050405020304" pitchFamily="18" charset="0"/>
              </a:rPr>
              <a:t>: The system can be developed and deployed within a reasonable timeframe.</a:t>
            </a:r>
          </a:p>
          <a:p>
            <a:pPr marL="342900" indent="-342900" fontAlgn="base">
              <a:lnSpc>
                <a:spcPct val="150000"/>
              </a:lnSpc>
              <a:spcBef>
                <a:spcPts val="500"/>
              </a:spcBef>
              <a:spcAft>
                <a:spcPts val="0"/>
              </a:spcAft>
              <a:buFont typeface="Wingdings" panose="05000000000000000000" pitchFamily="2" charset="2"/>
              <a:buChar char="q"/>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Legal Feasibility </a:t>
            </a:r>
            <a:r>
              <a:rPr lang="en-US" dirty="0">
                <a:effectLst/>
                <a:latin typeface="Times New Roman" panose="02020603050405020304" pitchFamily="18" charset="0"/>
                <a:ea typeface="Calibri" panose="020F0502020204030204" pitchFamily="34" charset="0"/>
                <a:cs typeface="Times New Roman" panose="02020603050405020304" pitchFamily="18" charset="0"/>
              </a:rPr>
              <a:t>: The system complies with standard data privacy and security practices, ensuring that sensitive user information and parcel data are protected.</a:t>
            </a:r>
          </a:p>
          <a:p>
            <a:pPr marL="342900" indent="-342900" fontAlgn="base">
              <a:lnSpc>
                <a:spcPct val="150000"/>
              </a:lnSpc>
              <a:spcBef>
                <a:spcPts val="500"/>
              </a:spcBef>
              <a:spcAft>
                <a:spcPts val="0"/>
              </a:spcAft>
              <a:buFont typeface="Wingdings" panose="05000000000000000000" pitchFamily="2" charset="2"/>
              <a:buChar char="q"/>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ct val="150000"/>
              </a:lnSpc>
              <a:spcBef>
                <a:spcPts val="500"/>
              </a:spcBef>
              <a:spcAft>
                <a:spcPts val="0"/>
              </a:spcAft>
            </a:pPr>
            <a:endParaRPr lang="en-IN" sz="2000" b="1" dirty="0">
              <a:latin typeface="Times New Roman" panose="02020603050405020304" pitchFamily="18" charset="0"/>
              <a:ea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1884" y="314632"/>
            <a:ext cx="5791856" cy="2040731"/>
          </a:xfrm>
          <a:prstGeom prst="rect">
            <a:avLst/>
          </a:prstGeom>
          <a:noFill/>
        </p:spPr>
        <p:txBody>
          <a:bodyPr wrap="square" rtlCol="0">
            <a:spAutoFit/>
          </a:bodyPr>
          <a:lstStyle/>
          <a:p>
            <a:pPr marL="0" algn="just">
              <a:lnSpc>
                <a:spcPct val="150000"/>
              </a:lnSpc>
              <a:spcBef>
                <a:spcPts val="500"/>
              </a:spcBef>
              <a:spcAft>
                <a:spcPts val="0"/>
              </a:spcAft>
            </a:pPr>
            <a:r>
              <a:rPr lang="en-IN" sz="2400" b="1" dirty="0">
                <a:latin typeface="Times New Roman" panose="02020603050405020304" pitchFamily="18" charset="0"/>
                <a:ea typeface="Calibri" panose="020F0502020204030204" pitchFamily="34" charset="0"/>
              </a:rPr>
              <a:t>DESIGN</a:t>
            </a:r>
          </a:p>
          <a:p>
            <a:pPr marL="0" algn="just">
              <a:lnSpc>
                <a:spcPct val="150000"/>
              </a:lnSpc>
              <a:spcBef>
                <a:spcPts val="500"/>
              </a:spcBef>
              <a:spcAft>
                <a:spcPts val="0"/>
              </a:spcAft>
            </a:pPr>
            <a:r>
              <a:rPr lang="en-IN" sz="2000" b="1" dirty="0">
                <a:effectLst/>
                <a:latin typeface="Times New Roman" panose="02020603050405020304" pitchFamily="18" charset="0"/>
                <a:ea typeface="Calibri" panose="020F0502020204030204" pitchFamily="34" charset="0"/>
              </a:rPr>
              <a:t>SYSTEM ARCHITECTURE</a:t>
            </a:r>
            <a:r>
              <a:rPr lang="en-IN" sz="2400" b="1" dirty="0">
                <a:effectLst/>
                <a:latin typeface="Times New Roman" panose="02020603050405020304" pitchFamily="18" charset="0"/>
                <a:ea typeface="Calibri" panose="020F0502020204030204" pitchFamily="34" charset="0"/>
              </a:rPr>
              <a:t>:</a:t>
            </a:r>
            <a:endParaRPr lang="en-IN" sz="2400" dirty="0">
              <a:effectLst/>
              <a:latin typeface="Times New Roman" panose="02020603050405020304" pitchFamily="18" charset="0"/>
              <a:ea typeface="Calibri" panose="020F0502020204030204" pitchFamily="34" charset="0"/>
            </a:endParaRPr>
          </a:p>
          <a:p>
            <a:pPr marL="228600" algn="just">
              <a:lnSpc>
                <a:spcPct val="150000"/>
              </a:lnSpc>
              <a:spcBef>
                <a:spcPts val="500"/>
              </a:spcBef>
              <a:spcAft>
                <a:spcPts val="0"/>
              </a:spcAft>
            </a:pPr>
            <a:r>
              <a:rPr lang="en-IN" sz="1800" b="1" dirty="0">
                <a:effectLst/>
                <a:latin typeface="Times New Roman" panose="02020603050405020304" pitchFamily="18" charset="0"/>
                <a:ea typeface="Calibri" panose="020F0502020204030204" pitchFamily="34" charset="0"/>
              </a:rPr>
              <a:t> </a:t>
            </a:r>
            <a:endParaRPr lang="en-IN" sz="1800" dirty="0">
              <a:effectLst/>
              <a:latin typeface="Times New Roman" panose="02020603050405020304" pitchFamily="18" charset="0"/>
              <a:ea typeface="Calibri" panose="020F0502020204030204" pitchFamily="34" charset="0"/>
            </a:endParaRPr>
          </a:p>
          <a:p>
            <a:endParaRPr lang="en-IN" dirty="0"/>
          </a:p>
        </p:txBody>
      </p:sp>
      <p:pic>
        <p:nvPicPr>
          <p:cNvPr id="4" name="Picture 3">
            <a:extLst>
              <a:ext uri="{FF2B5EF4-FFF2-40B4-BE49-F238E27FC236}">
                <a16:creationId xmlns:a16="http://schemas.microsoft.com/office/drawing/2014/main" id="{8E613BC1-2D3F-833A-C8A2-D68EE26662EC}"/>
              </a:ext>
            </a:extLst>
          </p:cNvPr>
          <p:cNvPicPr>
            <a:picLocks noChangeAspect="1"/>
          </p:cNvPicPr>
          <p:nvPr/>
        </p:nvPicPr>
        <p:blipFill>
          <a:blip r:embed="rId2"/>
          <a:stretch>
            <a:fillRect/>
          </a:stretch>
        </p:blipFill>
        <p:spPr>
          <a:xfrm>
            <a:off x="3431458" y="1740310"/>
            <a:ext cx="4100052" cy="480305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766916" y="2831691"/>
            <a:ext cx="4473677" cy="738664"/>
          </a:xfrm>
          <a:prstGeom prst="rect">
            <a:avLst/>
          </a:prstGeom>
          <a:noFill/>
        </p:spPr>
        <p:txBody>
          <a:bodyPr wrap="square" rtlCol="0">
            <a:spAutoFit/>
          </a:bodyPr>
          <a:lstStyle/>
          <a:p>
            <a:endParaRPr lang="en-IN" sz="2400" b="1" dirty="0">
              <a:latin typeface="Times New Roman" panose="02020603050405020304" pitchFamily="18" charset="0"/>
              <a:ea typeface="Calibri" panose="020F0502020204030204" pitchFamily="34" charset="0"/>
            </a:endParaRPr>
          </a:p>
          <a:p>
            <a:r>
              <a:rPr lang="en-IN" b="1" dirty="0">
                <a:effectLst/>
                <a:latin typeface="Times New Roman" panose="02020603050405020304" pitchFamily="18" charset="0"/>
                <a:ea typeface="Calibri" panose="020F0502020204030204" pitchFamily="34" charset="0"/>
              </a:rPr>
              <a:t>UML DIAGRAM – USECASE DIAGRAM  </a:t>
            </a:r>
          </a:p>
        </p:txBody>
      </p:sp>
      <p:pic>
        <p:nvPicPr>
          <p:cNvPr id="4" name="Picture 3">
            <a:extLst>
              <a:ext uri="{FF2B5EF4-FFF2-40B4-BE49-F238E27FC236}">
                <a16:creationId xmlns:a16="http://schemas.microsoft.com/office/drawing/2014/main" id="{D178C168-4C2A-CD30-046B-395B598D0CA2}"/>
              </a:ext>
            </a:extLst>
          </p:cNvPr>
          <p:cNvPicPr>
            <a:picLocks noChangeAspect="1"/>
          </p:cNvPicPr>
          <p:nvPr/>
        </p:nvPicPr>
        <p:blipFill>
          <a:blip r:embed="rId2"/>
          <a:stretch>
            <a:fillRect/>
          </a:stretch>
        </p:blipFill>
        <p:spPr>
          <a:xfrm>
            <a:off x="5840359" y="1266739"/>
            <a:ext cx="5742039" cy="4961193"/>
          </a:xfrm>
          <a:prstGeom prst="rect">
            <a:avLst/>
          </a:prstGeom>
        </p:spPr>
      </p:pic>
      <p:sp>
        <p:nvSpPr>
          <p:cNvPr id="6" name="TextBox 5">
            <a:extLst>
              <a:ext uri="{FF2B5EF4-FFF2-40B4-BE49-F238E27FC236}">
                <a16:creationId xmlns:a16="http://schemas.microsoft.com/office/drawing/2014/main" id="{FDD73D8B-51FC-153B-5D92-D5F4E04761B6}"/>
              </a:ext>
            </a:extLst>
          </p:cNvPr>
          <p:cNvSpPr txBox="1"/>
          <p:nvPr/>
        </p:nvSpPr>
        <p:spPr>
          <a:xfrm>
            <a:off x="766916" y="542921"/>
            <a:ext cx="1524000" cy="461665"/>
          </a:xfrm>
          <a:prstGeom prst="rect">
            <a:avLst/>
          </a:prstGeom>
          <a:noFill/>
        </p:spPr>
        <p:txBody>
          <a:bodyPr wrap="square">
            <a:spAutoFit/>
          </a:bodyPr>
          <a:lstStyle/>
          <a:p>
            <a:r>
              <a:rPr lang="en-IN" sz="2400" b="1" dirty="0">
                <a:latin typeface="Times New Roman" panose="02020603050405020304" pitchFamily="18" charset="0"/>
                <a:ea typeface="Calibri" panose="020F0502020204030204" pitchFamily="34" charset="0"/>
              </a:rPr>
              <a:t>DESIGN</a:t>
            </a:r>
            <a:endParaRPr lang="en-IN"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1540" y="314633"/>
            <a:ext cx="5351944" cy="1071715"/>
          </a:xfrm>
          <a:prstGeom prst="rect">
            <a:avLst/>
          </a:prstGeom>
          <a:noFill/>
        </p:spPr>
        <p:txBody>
          <a:bodyPr wrap="square" rtlCol="0">
            <a:noAutofit/>
          </a:bodyPr>
          <a:lstStyle/>
          <a:p>
            <a:r>
              <a:rPr lang="en-IN" altLang="en-IN" sz="2400" b="1" dirty="0">
                <a:latin typeface="Times New Roman" panose="02020603050405020304" pitchFamily="18" charset="0"/>
                <a:ea typeface="SimSun" panose="02010600030101010101" pitchFamily="2" charset="-122"/>
                <a:cs typeface="Times New Roman" panose="02020603050405020304" pitchFamily="18" charset="0"/>
              </a:rPr>
              <a:t>DESIGN</a:t>
            </a:r>
          </a:p>
          <a:p>
            <a:endParaRPr lang="en-IN" b="1" dirty="0"/>
          </a:p>
        </p:txBody>
      </p:sp>
      <p:sp>
        <p:nvSpPr>
          <p:cNvPr id="3" name="Text Box 2"/>
          <p:cNvSpPr txBox="1"/>
          <p:nvPr/>
        </p:nvSpPr>
        <p:spPr>
          <a:xfrm>
            <a:off x="727710" y="3248025"/>
            <a:ext cx="3086735" cy="705485"/>
          </a:xfrm>
          <a:prstGeom prst="rect">
            <a:avLst/>
          </a:prstGeom>
          <a:noFill/>
        </p:spPr>
        <p:txBody>
          <a:bodyPr wrap="square" rtlCol="0">
            <a:noAutofit/>
          </a:bodyPr>
          <a:lstStyle/>
          <a:p>
            <a:pPr lvl="0" algn="l">
              <a:buClrTx/>
              <a:buSzTx/>
              <a:buFontTx/>
            </a:pPr>
            <a:endParaRPr lang="en-IN" b="1" dirty="0">
              <a:effectLst/>
              <a:latin typeface="Times New Roman" panose="02020603050405020304" pitchFamily="18" charset="0"/>
              <a:ea typeface="SimSun" panose="02010600030101010101" pitchFamily="2" charset="-122"/>
              <a:cs typeface="Times New Roman" panose="02020603050405020304" pitchFamily="18" charset="0"/>
              <a:sym typeface="+mn-ea"/>
            </a:endParaRPr>
          </a:p>
        </p:txBody>
      </p:sp>
      <p:sp>
        <p:nvSpPr>
          <p:cNvPr id="6" name="TextBox 5">
            <a:extLst>
              <a:ext uri="{FF2B5EF4-FFF2-40B4-BE49-F238E27FC236}">
                <a16:creationId xmlns:a16="http://schemas.microsoft.com/office/drawing/2014/main" id="{B4B964F7-DFC7-3426-31B9-C6B099A60348}"/>
              </a:ext>
            </a:extLst>
          </p:cNvPr>
          <p:cNvSpPr txBox="1"/>
          <p:nvPr/>
        </p:nvSpPr>
        <p:spPr>
          <a:xfrm>
            <a:off x="891540" y="3059668"/>
            <a:ext cx="4132744" cy="738664"/>
          </a:xfrm>
          <a:prstGeom prst="rect">
            <a:avLst/>
          </a:prstGeom>
          <a:noFill/>
        </p:spPr>
        <p:txBody>
          <a:bodyPr wrap="square">
            <a:spAutoFit/>
          </a:bodyPr>
          <a:lstStyle/>
          <a:p>
            <a:r>
              <a:rPr lang="en-US" altLang="en-IN" b="1" dirty="0">
                <a:effectLst/>
                <a:latin typeface="Times New Roman" panose="02020603050405020304" pitchFamily="18" charset="0"/>
                <a:ea typeface="SimSun" panose="02010600030101010101" pitchFamily="2" charset="-122"/>
                <a:cs typeface="Times New Roman" panose="02020603050405020304" pitchFamily="18" charset="0"/>
              </a:rPr>
              <a:t>UML DIAGRAM : CLASS DIAGRAM</a:t>
            </a:r>
          </a:p>
          <a:p>
            <a:endParaRPr lang="en-IN" sz="2400" b="1"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A2F3E83F-B31F-1E6D-C1DE-E7CAB8212791}"/>
              </a:ext>
            </a:extLst>
          </p:cNvPr>
          <p:cNvPicPr>
            <a:picLocks noChangeAspect="1"/>
          </p:cNvPicPr>
          <p:nvPr/>
        </p:nvPicPr>
        <p:blipFill>
          <a:blip r:embed="rId2"/>
          <a:stretch>
            <a:fillRect/>
          </a:stretch>
        </p:blipFill>
        <p:spPr>
          <a:xfrm>
            <a:off x="5473249" y="923934"/>
            <a:ext cx="5351944" cy="5353665"/>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540</TotalTime>
  <Words>1265</Words>
  <Application>Microsoft Office PowerPoint</Application>
  <PresentationFormat>Widescreen</PresentationFormat>
  <Paragraphs>180</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Calibri</vt:lpstr>
      <vt:lpstr>Century Gothic</vt:lpstr>
      <vt:lpstr>Times New Roman</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harisha.jyothijami@dxc.com Harisha jyothi</dc:creator>
  <cp:lastModifiedBy>BINDU MANTHI</cp:lastModifiedBy>
  <cp:revision>15</cp:revision>
  <dcterms:created xsi:type="dcterms:W3CDTF">2024-06-26T09:51:00Z</dcterms:created>
  <dcterms:modified xsi:type="dcterms:W3CDTF">2025-04-24T14:21:51Z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1E7E516EFFCD45E7A9EB2FBFAA6A574E_12</vt:lpwstr>
  </property>
  <property fmtid="{D5CDD505-2E9C-101B-9397-08002B2CF9AE}" pid="3" name="KSOProductBuildVer">
    <vt:lpwstr>1033-12.2.0.17119</vt:lpwstr>
  </property>
</Properties>
</file>